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1"/>
  </p:notesMasterIdLst>
  <p:sldIdLst>
    <p:sldId id="257" r:id="rId2"/>
    <p:sldId id="267" r:id="rId3"/>
    <p:sldId id="258" r:id="rId4"/>
    <p:sldId id="256" r:id="rId5"/>
    <p:sldId id="259" r:id="rId6"/>
    <p:sldId id="260" r:id="rId7"/>
    <p:sldId id="261" r:id="rId8"/>
    <p:sldId id="262" r:id="rId9"/>
    <p:sldId id="264" r:id="rId10"/>
    <p:sldId id="265" r:id="rId11"/>
    <p:sldId id="263" r:id="rId12"/>
    <p:sldId id="276" r:id="rId13"/>
    <p:sldId id="268" r:id="rId14"/>
    <p:sldId id="270" r:id="rId15"/>
    <p:sldId id="272" r:id="rId16"/>
    <p:sldId id="273" r:id="rId17"/>
    <p:sldId id="274" r:id="rId18"/>
    <p:sldId id="275" r:id="rId19"/>
    <p:sldId id="277" r:id="rId20"/>
  </p:sldIdLst>
  <p:sldSz cx="9144000" cy="6858000" type="screen4x3"/>
  <p:notesSz cx="6858000" cy="9144000"/>
  <p:defaultTextStyle>
    <a:defPPr>
      <a:defRPr lang="es-V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48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VE"/>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4E4A938E-2DEC-4902-9774-A4DCD3EEA20B}" type="datetimeFigureOut">
              <a:rPr lang="es-VE"/>
              <a:pPr>
                <a:defRPr/>
              </a:pPr>
              <a:t>16/03/2011</a:t>
            </a:fld>
            <a:endParaRPr lang="es-VE"/>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VE"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VE"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VE"/>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5D1AFD1-EB52-44CC-8F71-1C7940F41281}" type="slidenum">
              <a:rPr lang="es-VE"/>
              <a:pPr>
                <a:defRPr/>
              </a:pPr>
              <a:t>‹Nº›</a:t>
            </a:fld>
            <a:endParaRPr lang="es-V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1 Marcador de imagen de diapositiva"/>
          <p:cNvSpPr>
            <a:spLocks noGrp="1" noRot="1" noChangeAspect="1"/>
          </p:cNvSpPr>
          <p:nvPr>
            <p:ph type="sldImg"/>
          </p:nvPr>
        </p:nvSpPr>
        <p:spPr bwMode="auto">
          <a:noFill/>
          <a:ln>
            <a:solidFill>
              <a:srgbClr val="000000"/>
            </a:solidFill>
            <a:miter lim="800000"/>
            <a:headEnd/>
            <a:tailEnd/>
          </a:ln>
        </p:spPr>
      </p:sp>
      <p:sp>
        <p:nvSpPr>
          <p:cNvPr id="18434"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8435"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B930DBE-9D64-480A-BC6E-BA4096479A35}" type="slidenum">
              <a:rPr lang="es-VE">
                <a:cs typeface="Arial" charset="0"/>
              </a:rPr>
              <a:pPr fontAlgn="base">
                <a:spcBef>
                  <a:spcPct val="0"/>
                </a:spcBef>
                <a:spcAft>
                  <a:spcPct val="0"/>
                </a:spcAft>
                <a:defRPr/>
              </a:pPr>
              <a:t>4</a:t>
            </a:fld>
            <a:endParaRPr lang="es-VE">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1 Marcador de imagen de diapositiva"/>
          <p:cNvSpPr>
            <a:spLocks noGrp="1" noRot="1" noChangeAspect="1"/>
          </p:cNvSpPr>
          <p:nvPr>
            <p:ph type="sldImg"/>
          </p:nvPr>
        </p:nvSpPr>
        <p:spPr bwMode="auto">
          <a:noFill/>
          <a:ln>
            <a:solidFill>
              <a:srgbClr val="000000"/>
            </a:solidFill>
            <a:miter lim="800000"/>
            <a:headEnd/>
            <a:tailEnd/>
          </a:ln>
        </p:spPr>
      </p:sp>
      <p:sp>
        <p:nvSpPr>
          <p:cNvPr id="33794"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3 Marcador de número de diapositiva"/>
          <p:cNvSpPr>
            <a:spLocks noGrp="1"/>
          </p:cNvSpPr>
          <p:nvPr>
            <p:ph type="sldNum" sz="quarter" idx="5"/>
          </p:nvPr>
        </p:nvSpPr>
        <p:spPr/>
        <p:txBody>
          <a:bodyPr/>
          <a:lstStyle/>
          <a:p>
            <a:pPr>
              <a:defRPr/>
            </a:pPr>
            <a:fld id="{2D5D6AD8-AF98-4D79-93CA-0C15FEC9700A}" type="slidenum">
              <a:rPr lang="es-VE" smtClean="0"/>
              <a:pPr>
                <a:defRPr/>
              </a:pPr>
              <a:t>18</a:t>
            </a:fld>
            <a:endParaRPr lang="es-V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9 Marcador de fecha"/>
          <p:cNvSpPr>
            <a:spLocks noGrp="1"/>
          </p:cNvSpPr>
          <p:nvPr>
            <p:ph type="dt" sz="half" idx="10"/>
          </p:nvPr>
        </p:nvSpPr>
        <p:spPr/>
        <p:txBody>
          <a:bodyPr/>
          <a:lstStyle>
            <a:lvl1pPr>
              <a:defRPr/>
            </a:lvl1pPr>
          </a:lstStyle>
          <a:p>
            <a:pPr>
              <a:defRPr/>
            </a:pPr>
            <a:fld id="{E91D1B46-A268-470C-A255-12F38CCB0964}" type="datetimeFigureOut">
              <a:rPr lang="es-VE"/>
              <a:pPr>
                <a:defRPr/>
              </a:pPr>
              <a:t>16/03/2011</a:t>
            </a:fld>
            <a:endParaRPr lang="es-VE"/>
          </a:p>
        </p:txBody>
      </p:sp>
      <p:sp>
        <p:nvSpPr>
          <p:cNvPr id="5" name="21 Marcador de pie de página"/>
          <p:cNvSpPr>
            <a:spLocks noGrp="1"/>
          </p:cNvSpPr>
          <p:nvPr>
            <p:ph type="ftr" sz="quarter" idx="11"/>
          </p:nvPr>
        </p:nvSpPr>
        <p:spPr/>
        <p:txBody>
          <a:bodyPr/>
          <a:lstStyle>
            <a:lvl1pPr>
              <a:defRPr/>
            </a:lvl1pPr>
          </a:lstStyle>
          <a:p>
            <a:pPr>
              <a:defRPr/>
            </a:pPr>
            <a:endParaRPr lang="es-VE"/>
          </a:p>
        </p:txBody>
      </p:sp>
      <p:sp>
        <p:nvSpPr>
          <p:cNvPr id="6" name="17 Marcador de número de diapositiva"/>
          <p:cNvSpPr>
            <a:spLocks noGrp="1"/>
          </p:cNvSpPr>
          <p:nvPr>
            <p:ph type="sldNum" sz="quarter" idx="12"/>
          </p:nvPr>
        </p:nvSpPr>
        <p:spPr/>
        <p:txBody>
          <a:bodyPr/>
          <a:lstStyle>
            <a:lvl1pPr>
              <a:defRPr/>
            </a:lvl1pPr>
          </a:lstStyle>
          <a:p>
            <a:pPr>
              <a:defRPr/>
            </a:pPr>
            <a:fld id="{D13F74D9-53C5-4AC2-9436-2D85E903618D}" type="slidenum">
              <a:rPr lang="es-VE"/>
              <a:pPr>
                <a:defRPr/>
              </a:pPr>
              <a:t>‹Nº›</a:t>
            </a:fld>
            <a:endParaRPr lang="es-V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BC811073-C64D-4572-812E-DB8BE365BCF5}" type="datetimeFigureOut">
              <a:rPr lang="es-VE"/>
              <a:pPr>
                <a:defRPr/>
              </a:pPr>
              <a:t>16/03/2011</a:t>
            </a:fld>
            <a:endParaRPr lang="es-VE"/>
          </a:p>
        </p:txBody>
      </p:sp>
      <p:sp>
        <p:nvSpPr>
          <p:cNvPr id="5" name="21 Marcador de pie de página"/>
          <p:cNvSpPr>
            <a:spLocks noGrp="1"/>
          </p:cNvSpPr>
          <p:nvPr>
            <p:ph type="ftr" sz="quarter" idx="11"/>
          </p:nvPr>
        </p:nvSpPr>
        <p:spPr/>
        <p:txBody>
          <a:bodyPr/>
          <a:lstStyle>
            <a:lvl1pPr>
              <a:defRPr/>
            </a:lvl1pPr>
          </a:lstStyle>
          <a:p>
            <a:pPr>
              <a:defRPr/>
            </a:pPr>
            <a:endParaRPr lang="es-VE"/>
          </a:p>
        </p:txBody>
      </p:sp>
      <p:sp>
        <p:nvSpPr>
          <p:cNvPr id="6" name="17 Marcador de número de diapositiva"/>
          <p:cNvSpPr>
            <a:spLocks noGrp="1"/>
          </p:cNvSpPr>
          <p:nvPr>
            <p:ph type="sldNum" sz="quarter" idx="12"/>
          </p:nvPr>
        </p:nvSpPr>
        <p:spPr/>
        <p:txBody>
          <a:bodyPr/>
          <a:lstStyle>
            <a:lvl1pPr>
              <a:defRPr/>
            </a:lvl1pPr>
          </a:lstStyle>
          <a:p>
            <a:pPr>
              <a:defRPr/>
            </a:pPr>
            <a:fld id="{2F892762-C51F-44C5-93FC-5BB1B4BD47F6}" type="slidenum">
              <a:rPr lang="es-VE"/>
              <a:pPr>
                <a:defRPr/>
              </a:pPr>
              <a:t>‹Nº›</a:t>
            </a:fld>
            <a:endParaRPr lang="es-V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BF4D32CA-6765-49F9-8C79-9393A4268B66}" type="datetimeFigureOut">
              <a:rPr lang="es-VE"/>
              <a:pPr>
                <a:defRPr/>
              </a:pPr>
              <a:t>16/03/2011</a:t>
            </a:fld>
            <a:endParaRPr lang="es-VE"/>
          </a:p>
        </p:txBody>
      </p:sp>
      <p:sp>
        <p:nvSpPr>
          <p:cNvPr id="5" name="21 Marcador de pie de página"/>
          <p:cNvSpPr>
            <a:spLocks noGrp="1"/>
          </p:cNvSpPr>
          <p:nvPr>
            <p:ph type="ftr" sz="quarter" idx="11"/>
          </p:nvPr>
        </p:nvSpPr>
        <p:spPr/>
        <p:txBody>
          <a:bodyPr/>
          <a:lstStyle>
            <a:lvl1pPr>
              <a:defRPr/>
            </a:lvl1pPr>
          </a:lstStyle>
          <a:p>
            <a:pPr>
              <a:defRPr/>
            </a:pPr>
            <a:endParaRPr lang="es-VE"/>
          </a:p>
        </p:txBody>
      </p:sp>
      <p:sp>
        <p:nvSpPr>
          <p:cNvPr id="6" name="17 Marcador de número de diapositiva"/>
          <p:cNvSpPr>
            <a:spLocks noGrp="1"/>
          </p:cNvSpPr>
          <p:nvPr>
            <p:ph type="sldNum" sz="quarter" idx="12"/>
          </p:nvPr>
        </p:nvSpPr>
        <p:spPr/>
        <p:txBody>
          <a:bodyPr/>
          <a:lstStyle>
            <a:lvl1pPr>
              <a:defRPr/>
            </a:lvl1pPr>
          </a:lstStyle>
          <a:p>
            <a:pPr>
              <a:defRPr/>
            </a:pPr>
            <a:fld id="{5D4D3421-B2F7-494D-8A81-7C8CE530551E}" type="slidenum">
              <a:rPr lang="es-VE"/>
              <a:pPr>
                <a:defRPr/>
              </a:pPr>
              <a:t>‹Nº›</a:t>
            </a:fld>
            <a:endParaRPr lang="es-V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33AE76B8-DA31-4C79-BCAB-E8C2525666B6}" type="datetimeFigureOut">
              <a:rPr lang="es-VE"/>
              <a:pPr>
                <a:defRPr/>
              </a:pPr>
              <a:t>16/03/2011</a:t>
            </a:fld>
            <a:endParaRPr lang="es-VE"/>
          </a:p>
        </p:txBody>
      </p:sp>
      <p:sp>
        <p:nvSpPr>
          <p:cNvPr id="5" name="21 Marcador de pie de página"/>
          <p:cNvSpPr>
            <a:spLocks noGrp="1"/>
          </p:cNvSpPr>
          <p:nvPr>
            <p:ph type="ftr" sz="quarter" idx="11"/>
          </p:nvPr>
        </p:nvSpPr>
        <p:spPr/>
        <p:txBody>
          <a:bodyPr/>
          <a:lstStyle>
            <a:lvl1pPr>
              <a:defRPr/>
            </a:lvl1pPr>
          </a:lstStyle>
          <a:p>
            <a:pPr>
              <a:defRPr/>
            </a:pPr>
            <a:endParaRPr lang="es-VE"/>
          </a:p>
        </p:txBody>
      </p:sp>
      <p:sp>
        <p:nvSpPr>
          <p:cNvPr id="6" name="17 Marcador de número de diapositiva"/>
          <p:cNvSpPr>
            <a:spLocks noGrp="1"/>
          </p:cNvSpPr>
          <p:nvPr>
            <p:ph type="sldNum" sz="quarter" idx="12"/>
          </p:nvPr>
        </p:nvSpPr>
        <p:spPr/>
        <p:txBody>
          <a:bodyPr/>
          <a:lstStyle>
            <a:lvl1pPr>
              <a:defRPr/>
            </a:lvl1pPr>
          </a:lstStyle>
          <a:p>
            <a:pPr>
              <a:defRPr/>
            </a:pPr>
            <a:fld id="{0F330FF5-1F00-4548-B611-B202C8A8B061}" type="slidenum">
              <a:rPr lang="es-VE"/>
              <a:pPr>
                <a:defRPr/>
              </a:pPr>
              <a:t>‹Nº›</a:t>
            </a:fld>
            <a:endParaRPr lang="es-V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9 Marcador de fecha"/>
          <p:cNvSpPr>
            <a:spLocks noGrp="1"/>
          </p:cNvSpPr>
          <p:nvPr>
            <p:ph type="dt" sz="half" idx="10"/>
          </p:nvPr>
        </p:nvSpPr>
        <p:spPr/>
        <p:txBody>
          <a:bodyPr/>
          <a:lstStyle>
            <a:lvl1pPr>
              <a:defRPr/>
            </a:lvl1pPr>
          </a:lstStyle>
          <a:p>
            <a:pPr>
              <a:defRPr/>
            </a:pPr>
            <a:fld id="{4D65D7DA-7218-41AF-B589-614AB548FB22}" type="datetimeFigureOut">
              <a:rPr lang="es-VE"/>
              <a:pPr>
                <a:defRPr/>
              </a:pPr>
              <a:t>16/03/2011</a:t>
            </a:fld>
            <a:endParaRPr lang="es-VE"/>
          </a:p>
        </p:txBody>
      </p:sp>
      <p:sp>
        <p:nvSpPr>
          <p:cNvPr id="5" name="21 Marcador de pie de página"/>
          <p:cNvSpPr>
            <a:spLocks noGrp="1"/>
          </p:cNvSpPr>
          <p:nvPr>
            <p:ph type="ftr" sz="quarter" idx="11"/>
          </p:nvPr>
        </p:nvSpPr>
        <p:spPr/>
        <p:txBody>
          <a:bodyPr/>
          <a:lstStyle>
            <a:lvl1pPr>
              <a:defRPr/>
            </a:lvl1pPr>
          </a:lstStyle>
          <a:p>
            <a:pPr>
              <a:defRPr/>
            </a:pPr>
            <a:endParaRPr lang="es-VE"/>
          </a:p>
        </p:txBody>
      </p:sp>
      <p:sp>
        <p:nvSpPr>
          <p:cNvPr id="6" name="17 Marcador de número de diapositiva"/>
          <p:cNvSpPr>
            <a:spLocks noGrp="1"/>
          </p:cNvSpPr>
          <p:nvPr>
            <p:ph type="sldNum" sz="quarter" idx="12"/>
          </p:nvPr>
        </p:nvSpPr>
        <p:spPr/>
        <p:txBody>
          <a:bodyPr/>
          <a:lstStyle>
            <a:lvl1pPr>
              <a:defRPr/>
            </a:lvl1pPr>
          </a:lstStyle>
          <a:p>
            <a:pPr>
              <a:defRPr/>
            </a:pPr>
            <a:fld id="{104779BB-4D21-45B8-B67A-FF991C71627D}" type="slidenum">
              <a:rPr lang="es-VE"/>
              <a:pPr>
                <a:defRPr/>
              </a:pPr>
              <a:t>‹Nº›</a:t>
            </a:fld>
            <a:endParaRPr lang="es-V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CA45C24A-DB5D-4196-A520-55AC4B13D080}" type="datetimeFigureOut">
              <a:rPr lang="es-VE"/>
              <a:pPr>
                <a:defRPr/>
              </a:pPr>
              <a:t>16/03/2011</a:t>
            </a:fld>
            <a:endParaRPr lang="es-VE"/>
          </a:p>
        </p:txBody>
      </p:sp>
      <p:sp>
        <p:nvSpPr>
          <p:cNvPr id="6" name="21 Marcador de pie de página"/>
          <p:cNvSpPr>
            <a:spLocks noGrp="1"/>
          </p:cNvSpPr>
          <p:nvPr>
            <p:ph type="ftr" sz="quarter" idx="11"/>
          </p:nvPr>
        </p:nvSpPr>
        <p:spPr/>
        <p:txBody>
          <a:bodyPr/>
          <a:lstStyle>
            <a:lvl1pPr>
              <a:defRPr/>
            </a:lvl1pPr>
          </a:lstStyle>
          <a:p>
            <a:pPr>
              <a:defRPr/>
            </a:pPr>
            <a:endParaRPr lang="es-VE"/>
          </a:p>
        </p:txBody>
      </p:sp>
      <p:sp>
        <p:nvSpPr>
          <p:cNvPr id="7" name="17 Marcador de número de diapositiva"/>
          <p:cNvSpPr>
            <a:spLocks noGrp="1"/>
          </p:cNvSpPr>
          <p:nvPr>
            <p:ph type="sldNum" sz="quarter" idx="12"/>
          </p:nvPr>
        </p:nvSpPr>
        <p:spPr/>
        <p:txBody>
          <a:bodyPr/>
          <a:lstStyle>
            <a:lvl1pPr>
              <a:defRPr/>
            </a:lvl1pPr>
          </a:lstStyle>
          <a:p>
            <a:pPr>
              <a:defRPr/>
            </a:pPr>
            <a:fld id="{2897E7E8-0A09-4F60-BF8B-E3553131F7EA}" type="slidenum">
              <a:rPr lang="es-VE"/>
              <a:pPr>
                <a:defRPr/>
              </a:pPr>
              <a:t>‹Nº›</a:t>
            </a:fld>
            <a:endParaRPr lang="es-V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9 Marcador de fecha"/>
          <p:cNvSpPr>
            <a:spLocks noGrp="1"/>
          </p:cNvSpPr>
          <p:nvPr>
            <p:ph type="dt" sz="half" idx="10"/>
          </p:nvPr>
        </p:nvSpPr>
        <p:spPr/>
        <p:txBody>
          <a:bodyPr/>
          <a:lstStyle>
            <a:lvl1pPr>
              <a:defRPr/>
            </a:lvl1pPr>
          </a:lstStyle>
          <a:p>
            <a:pPr>
              <a:defRPr/>
            </a:pPr>
            <a:fld id="{855B0CD4-5728-4F06-8659-160CF9F9B4D1}" type="datetimeFigureOut">
              <a:rPr lang="es-VE"/>
              <a:pPr>
                <a:defRPr/>
              </a:pPr>
              <a:t>16/03/2011</a:t>
            </a:fld>
            <a:endParaRPr lang="es-VE"/>
          </a:p>
        </p:txBody>
      </p:sp>
      <p:sp>
        <p:nvSpPr>
          <p:cNvPr id="8" name="21 Marcador de pie de página"/>
          <p:cNvSpPr>
            <a:spLocks noGrp="1"/>
          </p:cNvSpPr>
          <p:nvPr>
            <p:ph type="ftr" sz="quarter" idx="11"/>
          </p:nvPr>
        </p:nvSpPr>
        <p:spPr/>
        <p:txBody>
          <a:bodyPr/>
          <a:lstStyle>
            <a:lvl1pPr>
              <a:defRPr/>
            </a:lvl1pPr>
          </a:lstStyle>
          <a:p>
            <a:pPr>
              <a:defRPr/>
            </a:pPr>
            <a:endParaRPr lang="es-VE"/>
          </a:p>
        </p:txBody>
      </p:sp>
      <p:sp>
        <p:nvSpPr>
          <p:cNvPr id="9" name="17 Marcador de número de diapositiva"/>
          <p:cNvSpPr>
            <a:spLocks noGrp="1"/>
          </p:cNvSpPr>
          <p:nvPr>
            <p:ph type="sldNum" sz="quarter" idx="12"/>
          </p:nvPr>
        </p:nvSpPr>
        <p:spPr/>
        <p:txBody>
          <a:bodyPr/>
          <a:lstStyle>
            <a:lvl1pPr>
              <a:defRPr/>
            </a:lvl1pPr>
          </a:lstStyle>
          <a:p>
            <a:pPr>
              <a:defRPr/>
            </a:pPr>
            <a:fld id="{4A5BEE34-6539-4B93-98F4-583F48DD7F35}" type="slidenum">
              <a:rPr lang="es-VE"/>
              <a:pPr>
                <a:defRPr/>
              </a:pPr>
              <a:t>‹Nº›</a:t>
            </a:fld>
            <a:endParaRPr lang="es-V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0870AC1D-FACE-42FB-8BCD-C2AA76E9615C}" type="datetimeFigureOut">
              <a:rPr lang="es-VE"/>
              <a:pPr>
                <a:defRPr/>
              </a:pPr>
              <a:t>16/03/2011</a:t>
            </a:fld>
            <a:endParaRPr lang="es-VE"/>
          </a:p>
        </p:txBody>
      </p:sp>
      <p:sp>
        <p:nvSpPr>
          <p:cNvPr id="4" name="21 Marcador de pie de página"/>
          <p:cNvSpPr>
            <a:spLocks noGrp="1"/>
          </p:cNvSpPr>
          <p:nvPr>
            <p:ph type="ftr" sz="quarter" idx="11"/>
          </p:nvPr>
        </p:nvSpPr>
        <p:spPr/>
        <p:txBody>
          <a:bodyPr/>
          <a:lstStyle>
            <a:lvl1pPr>
              <a:defRPr/>
            </a:lvl1pPr>
          </a:lstStyle>
          <a:p>
            <a:pPr>
              <a:defRPr/>
            </a:pPr>
            <a:endParaRPr lang="es-VE"/>
          </a:p>
        </p:txBody>
      </p:sp>
      <p:sp>
        <p:nvSpPr>
          <p:cNvPr id="5" name="17 Marcador de número de diapositiva"/>
          <p:cNvSpPr>
            <a:spLocks noGrp="1"/>
          </p:cNvSpPr>
          <p:nvPr>
            <p:ph type="sldNum" sz="quarter" idx="12"/>
          </p:nvPr>
        </p:nvSpPr>
        <p:spPr/>
        <p:txBody>
          <a:bodyPr/>
          <a:lstStyle>
            <a:lvl1pPr>
              <a:defRPr/>
            </a:lvl1pPr>
          </a:lstStyle>
          <a:p>
            <a:pPr>
              <a:defRPr/>
            </a:pPr>
            <a:fld id="{BF09D856-CF8B-4476-A162-7C6C7407EACD}" type="slidenum">
              <a:rPr lang="es-VE"/>
              <a:pPr>
                <a:defRPr/>
              </a:pPr>
              <a:t>‹Nº›</a:t>
            </a:fld>
            <a:endParaRPr lang="es-V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9DB1F6F6-0EA7-4EBC-A390-CDFBE6DFEB40}" type="datetimeFigureOut">
              <a:rPr lang="es-VE"/>
              <a:pPr>
                <a:defRPr/>
              </a:pPr>
              <a:t>16/03/2011</a:t>
            </a:fld>
            <a:endParaRPr lang="es-VE"/>
          </a:p>
        </p:txBody>
      </p:sp>
      <p:sp>
        <p:nvSpPr>
          <p:cNvPr id="3" name="21 Marcador de pie de página"/>
          <p:cNvSpPr>
            <a:spLocks noGrp="1"/>
          </p:cNvSpPr>
          <p:nvPr>
            <p:ph type="ftr" sz="quarter" idx="11"/>
          </p:nvPr>
        </p:nvSpPr>
        <p:spPr/>
        <p:txBody>
          <a:bodyPr/>
          <a:lstStyle>
            <a:lvl1pPr>
              <a:defRPr/>
            </a:lvl1pPr>
          </a:lstStyle>
          <a:p>
            <a:pPr>
              <a:defRPr/>
            </a:pPr>
            <a:endParaRPr lang="es-VE"/>
          </a:p>
        </p:txBody>
      </p:sp>
      <p:sp>
        <p:nvSpPr>
          <p:cNvPr id="4" name="17 Marcador de número de diapositiva"/>
          <p:cNvSpPr>
            <a:spLocks noGrp="1"/>
          </p:cNvSpPr>
          <p:nvPr>
            <p:ph type="sldNum" sz="quarter" idx="12"/>
          </p:nvPr>
        </p:nvSpPr>
        <p:spPr/>
        <p:txBody>
          <a:bodyPr/>
          <a:lstStyle>
            <a:lvl1pPr>
              <a:defRPr/>
            </a:lvl1pPr>
          </a:lstStyle>
          <a:p>
            <a:pPr>
              <a:defRPr/>
            </a:pPr>
            <a:fld id="{DBDDF57C-8122-4587-A52D-A30F16CEACA7}" type="slidenum">
              <a:rPr lang="es-VE"/>
              <a:pPr>
                <a:defRPr/>
              </a:pPr>
              <a:t>‹Nº›</a:t>
            </a:fld>
            <a:endParaRPr lang="es-V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CCF4618B-FC69-42DD-87F8-14577FD305FD}" type="datetimeFigureOut">
              <a:rPr lang="es-VE"/>
              <a:pPr>
                <a:defRPr/>
              </a:pPr>
              <a:t>16/03/2011</a:t>
            </a:fld>
            <a:endParaRPr lang="es-VE"/>
          </a:p>
        </p:txBody>
      </p:sp>
      <p:sp>
        <p:nvSpPr>
          <p:cNvPr id="6" name="21 Marcador de pie de página"/>
          <p:cNvSpPr>
            <a:spLocks noGrp="1"/>
          </p:cNvSpPr>
          <p:nvPr>
            <p:ph type="ftr" sz="quarter" idx="11"/>
          </p:nvPr>
        </p:nvSpPr>
        <p:spPr/>
        <p:txBody>
          <a:bodyPr/>
          <a:lstStyle>
            <a:lvl1pPr>
              <a:defRPr/>
            </a:lvl1pPr>
          </a:lstStyle>
          <a:p>
            <a:pPr>
              <a:defRPr/>
            </a:pPr>
            <a:endParaRPr lang="es-VE"/>
          </a:p>
        </p:txBody>
      </p:sp>
      <p:sp>
        <p:nvSpPr>
          <p:cNvPr id="7" name="17 Marcador de número de diapositiva"/>
          <p:cNvSpPr>
            <a:spLocks noGrp="1"/>
          </p:cNvSpPr>
          <p:nvPr>
            <p:ph type="sldNum" sz="quarter" idx="12"/>
          </p:nvPr>
        </p:nvSpPr>
        <p:spPr/>
        <p:txBody>
          <a:bodyPr/>
          <a:lstStyle>
            <a:lvl1pPr>
              <a:defRPr/>
            </a:lvl1pPr>
          </a:lstStyle>
          <a:p>
            <a:pPr>
              <a:defRPr/>
            </a:pPr>
            <a:fld id="{FC6807DE-23E3-4D11-A0A9-D819A8B88452}" type="slidenum">
              <a:rPr lang="es-VE"/>
              <a:pPr>
                <a:defRPr/>
              </a:pPr>
              <a:t>‹Nº›</a:t>
            </a:fld>
            <a:endParaRPr lang="es-V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8 Recortar y redondear rectángulo de esquina sencilla"/>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11 Triángulo rectángulo"/>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1 Título"/>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4 Marcador de fecha"/>
          <p:cNvSpPr>
            <a:spLocks noGrp="1"/>
          </p:cNvSpPr>
          <p:nvPr>
            <p:ph type="dt" sz="half" idx="10"/>
          </p:nvPr>
        </p:nvSpPr>
        <p:spPr/>
        <p:txBody>
          <a:bodyPr/>
          <a:lstStyle>
            <a:lvl1pPr>
              <a:defRPr/>
            </a:lvl1pPr>
          </a:lstStyle>
          <a:p>
            <a:pPr>
              <a:defRPr/>
            </a:pPr>
            <a:fld id="{D066A9BC-1D6D-4CAB-8C80-296B367618C9}" type="datetimeFigureOut">
              <a:rPr lang="es-VE"/>
              <a:pPr>
                <a:defRPr/>
              </a:pPr>
              <a:t>16/03/2011</a:t>
            </a:fld>
            <a:endParaRPr lang="es-VE"/>
          </a:p>
        </p:txBody>
      </p:sp>
      <p:sp>
        <p:nvSpPr>
          <p:cNvPr id="10" name="5 Marcador de pie de página"/>
          <p:cNvSpPr>
            <a:spLocks noGrp="1"/>
          </p:cNvSpPr>
          <p:nvPr>
            <p:ph type="ftr" sz="quarter" idx="11"/>
          </p:nvPr>
        </p:nvSpPr>
        <p:spPr/>
        <p:txBody>
          <a:bodyPr/>
          <a:lstStyle>
            <a:lvl1pPr>
              <a:defRPr/>
            </a:lvl1pPr>
          </a:lstStyle>
          <a:p>
            <a:pPr>
              <a:defRPr/>
            </a:pPr>
            <a:endParaRPr lang="es-VE"/>
          </a:p>
        </p:txBody>
      </p:sp>
      <p:sp>
        <p:nvSpPr>
          <p:cNvPr id="11" name="6 Marcador de número de diapositiva"/>
          <p:cNvSpPr>
            <a:spLocks noGrp="1"/>
          </p:cNvSpPr>
          <p:nvPr>
            <p:ph type="sldNum" sz="quarter" idx="12"/>
          </p:nvPr>
        </p:nvSpPr>
        <p:spPr>
          <a:xfrm>
            <a:off x="8077200" y="6356350"/>
            <a:ext cx="609600" cy="365125"/>
          </a:xfrm>
        </p:spPr>
        <p:txBody>
          <a:bodyPr/>
          <a:lstStyle>
            <a:lvl1pPr>
              <a:defRPr/>
            </a:lvl1pPr>
          </a:lstStyle>
          <a:p>
            <a:pPr>
              <a:defRPr/>
            </a:pPr>
            <a:fld id="{AE44C724-8490-480F-A9A9-5B3A6C184243}" type="slidenum">
              <a:rPr lang="es-VE"/>
              <a:pPr>
                <a:defRPr/>
              </a:pPr>
              <a:t>‹Nº›</a:t>
            </a:fld>
            <a:endParaRPr lang="es-V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7 Forma libre"/>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8" name="8 Marcador de título"/>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s-ES" smtClean="0"/>
              <a:t>Haga clic para modificar el estilo de título del patrón</a:t>
            </a:r>
            <a:endParaRPr lang="en-US" smtClean="0"/>
          </a:p>
        </p:txBody>
      </p:sp>
      <p:sp>
        <p:nvSpPr>
          <p:cNvPr id="1029" name="29 Marcador de texto"/>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76025F98-6AE4-49A0-A046-4B8654137AAC}" type="datetimeFigureOut">
              <a:rPr lang="es-VE"/>
              <a:pPr>
                <a:defRPr/>
              </a:pPr>
              <a:t>16/03/2011</a:t>
            </a:fld>
            <a:endParaRPr lang="es-VE"/>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s-VE"/>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4E721AF4-50E8-4EC8-AA2D-F9EC0616DFC8}" type="slidenum">
              <a:rPr lang="es-VE"/>
              <a:pPr>
                <a:defRPr/>
              </a:pPr>
              <a:t>‹Nº›</a:t>
            </a:fld>
            <a:endParaRPr lang="es-VE"/>
          </a:p>
        </p:txBody>
      </p:sp>
      <p:grpSp>
        <p:nvGrpSpPr>
          <p:cNvPr id="1033" name="1 Grupo"/>
          <p:cNvGrpSpPr>
            <a:grpSpLocks/>
          </p:cNvGrpSpPr>
          <p:nvPr/>
        </p:nvGrpSpPr>
        <p:grpSpPr bwMode="auto">
          <a:xfrm>
            <a:off x="-19050" y="203200"/>
            <a:ext cx="9180513" cy="647700"/>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3707" r:id="rId1"/>
    <p:sldLayoutId id="2147483706" r:id="rId2"/>
    <p:sldLayoutId id="2147483705" r:id="rId3"/>
    <p:sldLayoutId id="2147483704" r:id="rId4"/>
    <p:sldLayoutId id="2147483703" r:id="rId5"/>
    <p:sldLayoutId id="2147483702" r:id="rId6"/>
    <p:sldLayoutId id="2147483701" r:id="rId7"/>
    <p:sldLayoutId id="2147483700" r:id="rId8"/>
    <p:sldLayoutId id="2147483708" r:id="rId9"/>
    <p:sldLayoutId id="2147483699" r:id="rId10"/>
    <p:sldLayoutId id="2147483698"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8D89A4"/>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8D89A4"/>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748560"/>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en.wikipedia.org/wiki/File:Delicatearch1.jpg" TargetMode="External"/><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hyperlink" Target="http://en.wikipedia.org/wiki/File:Vo%C3%BBte_de_l'%C3%A9glise_Saint-S%C3%A9verin_%C3%A0_Paris.jpg"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en.wikipedia.org/wiki/File:Gateway_arch.jpg" TargetMode="Externa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upload.wikimedia.org/wikipedia/commons/4/4a/Rundb%C3%A5ge.png" TargetMode="Externa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hyperlink" Target="http://en.wikipedia.org/wiki/File:Spetsb%C3%A5ge.pn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upload.wikimedia.org/wikipedia/commons/9/92/Tudorb%C3%A5ge.png" TargetMode="Externa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hyperlink" Target="http://upload.wikimedia.org/wikipedia/commons/b/b1/Segmentb%C3%A5ge.pn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n.wikipedia.org/wiki/File:H%C3%A4stskob%C3%A5ge.png" TargetMode="Externa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hyperlink" Target="http://en.wikipedia.org/wiki/File:StPetersDomePD.jpg" TargetMode="External"/><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6143636" y="5072074"/>
            <a:ext cx="2720937" cy="830997"/>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s-E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  Emely Manrique</a:t>
            </a:r>
          </a:p>
          <a:p>
            <a:pPr algn="ctr" fontAlgn="auto">
              <a:spcBef>
                <a:spcPts val="0"/>
              </a:spcBef>
              <a:spcAft>
                <a:spcPts val="0"/>
              </a:spcAft>
              <a:defRPr/>
            </a:pPr>
            <a:r>
              <a:rPr lang="es-E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Lorena Ferreira</a:t>
            </a:r>
          </a:p>
        </p:txBody>
      </p:sp>
      <p:pic>
        <p:nvPicPr>
          <p:cNvPr id="14345" name="Picture 9" descr="dubai-puente-arco1"/>
          <p:cNvPicPr>
            <a:picLocks noChangeAspect="1" noChangeArrowheads="1"/>
          </p:cNvPicPr>
          <p:nvPr/>
        </p:nvPicPr>
        <p:blipFill>
          <a:blip r:embed="rId2"/>
          <a:srcRect/>
          <a:stretch>
            <a:fillRect/>
          </a:stretch>
        </p:blipFill>
        <p:spPr bwMode="auto">
          <a:xfrm>
            <a:off x="1547813" y="1341438"/>
            <a:ext cx="6264275" cy="3517900"/>
          </a:xfrm>
          <a:prstGeom prst="rect">
            <a:avLst/>
          </a:prstGeom>
          <a:noFill/>
        </p:spPr>
      </p:pic>
      <p:sp>
        <p:nvSpPr>
          <p:cNvPr id="4" name="3 Rectángulo"/>
          <p:cNvSpPr/>
          <p:nvPr/>
        </p:nvSpPr>
        <p:spPr>
          <a:xfrm>
            <a:off x="3341679" y="2451093"/>
            <a:ext cx="2601916" cy="1107996"/>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s-ES" sz="6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ARCH</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57158" y="1357298"/>
            <a:ext cx="4786314" cy="830997"/>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457200" indent="-457200" fontAlgn="auto">
              <a:spcBef>
                <a:spcPts val="0"/>
              </a:spcBef>
              <a:spcAft>
                <a:spcPts val="0"/>
              </a:spcAft>
              <a:buClr>
                <a:srgbClr val="00B050"/>
              </a:buClr>
              <a:buFont typeface="+mj-lt"/>
              <a:buAutoNum type="arabicParenR" startAt="3"/>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Natural rock formations may also be referred to as arches.</a:t>
            </a:r>
            <a:endPar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endParaRPr>
          </a:p>
        </p:txBody>
      </p:sp>
      <p:pic>
        <p:nvPicPr>
          <p:cNvPr id="24578" name="Picture 2" descr="http://upload.wikimedia.org/wikipedia/commons/thumb/0/06/Delicatearch1.jpg/220px-Delicatearch1.jpg">
            <a:hlinkClick r:id="rId2"/>
          </p:cNvPr>
          <p:cNvPicPr>
            <a:picLocks noChangeAspect="1" noChangeArrowheads="1"/>
          </p:cNvPicPr>
          <p:nvPr/>
        </p:nvPicPr>
        <p:blipFill>
          <a:blip r:embed="rId3"/>
          <a:srcRect/>
          <a:stretch>
            <a:fillRect/>
          </a:stretch>
        </p:blipFill>
        <p:spPr bwMode="auto">
          <a:xfrm>
            <a:off x="5643570" y="857232"/>
            <a:ext cx="2952756" cy="2241410"/>
          </a:xfrm>
          <a:prstGeom prst="rect">
            <a:avLst/>
          </a:prstGeom>
          <a:noFill/>
          <a:scene3d>
            <a:camera prst="obliqueTopRight"/>
            <a:lightRig rig="threePt" dir="t"/>
          </a:scene3d>
          <a:sp3d>
            <a:bevelT prst="convex"/>
          </a:sp3d>
        </p:spPr>
      </p:pic>
      <p:sp>
        <p:nvSpPr>
          <p:cNvPr id="7" name="6 Rectángulo"/>
          <p:cNvSpPr/>
          <p:nvPr/>
        </p:nvSpPr>
        <p:spPr>
          <a:xfrm>
            <a:off x="357158" y="4143380"/>
            <a:ext cx="5000660" cy="1200329"/>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457200" indent="-457200" fontAlgn="auto">
              <a:spcBef>
                <a:spcPts val="0"/>
              </a:spcBef>
              <a:spcAft>
                <a:spcPts val="0"/>
              </a:spcAft>
              <a:buClr>
                <a:srgbClr val="00B050"/>
              </a:buClr>
              <a:buFont typeface="+mj-lt"/>
              <a:buAutoNum type="arabicParenR" startAt="4"/>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A vault: is an arch extended along the axis perpendicular to the its plane</a:t>
            </a:r>
            <a:endPar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endParaRPr>
          </a:p>
        </p:txBody>
      </p:sp>
      <p:pic>
        <p:nvPicPr>
          <p:cNvPr id="24580" name="Picture 4" descr="http://upload.wikimedia.org/wikipedia/commons/thumb/0/05/Vo%C3%BBte_de_l%27%C3%A9glise_Saint-S%C3%A9verin_%C3%A0_Paris.jpg/300px-Vo%C3%BBte_de_l%27%C3%A9glise_Saint-S%C3%A9verin_%C3%A0_Paris.jpg">
            <a:hlinkClick r:id="rId4"/>
          </p:cNvPr>
          <p:cNvPicPr>
            <a:picLocks noChangeAspect="1" noChangeArrowheads="1"/>
          </p:cNvPicPr>
          <p:nvPr/>
        </p:nvPicPr>
        <p:blipFill>
          <a:blip r:embed="rId5"/>
          <a:srcRect/>
          <a:stretch>
            <a:fillRect/>
          </a:stretch>
        </p:blipFill>
        <p:spPr bwMode="auto">
          <a:xfrm>
            <a:off x="6215074" y="3571876"/>
            <a:ext cx="2071682" cy="2681275"/>
          </a:xfrm>
          <a:prstGeom prst="rect">
            <a:avLst/>
          </a:prstGeom>
          <a:noFill/>
          <a:scene3d>
            <a:camera prst="obliqueTopRight"/>
            <a:lightRig rig="threePt" dir="t"/>
          </a:scene3d>
          <a:sp3d>
            <a:bevelT prst="convex"/>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0" fill="hold" nodeType="afterEffect">
                                  <p:stCondLst>
                                    <p:cond delay="0"/>
                                  </p:stCondLst>
                                  <p:childTnLst>
                                    <p:set>
                                      <p:cBhvr>
                                        <p:cTn id="12" dur="1" fill="hold">
                                          <p:stCondLst>
                                            <p:cond delay="0"/>
                                          </p:stCondLst>
                                        </p:cTn>
                                        <p:tgtEl>
                                          <p:spTgt spid="24578"/>
                                        </p:tgtEl>
                                        <p:attrNameLst>
                                          <p:attrName>style.visibility</p:attrName>
                                        </p:attrNameLst>
                                      </p:cBhvr>
                                      <p:to>
                                        <p:strVal val="visible"/>
                                      </p:to>
                                    </p:set>
                                    <p:anim calcmode="lin" valueType="num">
                                      <p:cBhvr>
                                        <p:cTn id="13" dur="2000" fill="hold"/>
                                        <p:tgtEl>
                                          <p:spTgt spid="24578"/>
                                        </p:tgtEl>
                                        <p:attrNameLst>
                                          <p:attrName>ppt_w</p:attrName>
                                        </p:attrNameLst>
                                      </p:cBhvr>
                                      <p:tavLst>
                                        <p:tav tm="0">
                                          <p:val>
                                            <p:fltVal val="0"/>
                                          </p:val>
                                        </p:tav>
                                        <p:tav tm="100000">
                                          <p:val>
                                            <p:strVal val="#ppt_w"/>
                                          </p:val>
                                        </p:tav>
                                      </p:tavLst>
                                    </p:anim>
                                    <p:anim calcmode="lin" valueType="num">
                                      <p:cBhvr>
                                        <p:cTn id="14" dur="2000" fill="hold"/>
                                        <p:tgtEl>
                                          <p:spTgt spid="24578"/>
                                        </p:tgtEl>
                                        <p:attrNameLst>
                                          <p:attrName>ppt_h</p:attrName>
                                        </p:attrNameLst>
                                      </p:cBhvr>
                                      <p:tavLst>
                                        <p:tav tm="0">
                                          <p:val>
                                            <p:fltVal val="0"/>
                                          </p:val>
                                        </p:tav>
                                        <p:tav tm="100000">
                                          <p:val>
                                            <p:strVal val="#ppt_h"/>
                                          </p:val>
                                        </p:tav>
                                      </p:tavLst>
                                    </p:anim>
                                    <p:animEffect transition="in" filter="fade">
                                      <p:cBhvr>
                                        <p:cTn id="15" dur="2000"/>
                                        <p:tgtEl>
                                          <p:spTgt spid="24578"/>
                                        </p:tgtEl>
                                      </p:cBhvr>
                                    </p:animEffect>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53" presetClass="entr" presetSubtype="0" fill="hold" nodeType="afterEffect">
                                  <p:stCondLst>
                                    <p:cond delay="0"/>
                                  </p:stCondLst>
                                  <p:childTnLst>
                                    <p:set>
                                      <p:cBhvr>
                                        <p:cTn id="25" dur="1" fill="hold">
                                          <p:stCondLst>
                                            <p:cond delay="0"/>
                                          </p:stCondLst>
                                        </p:cTn>
                                        <p:tgtEl>
                                          <p:spTgt spid="24580"/>
                                        </p:tgtEl>
                                        <p:attrNameLst>
                                          <p:attrName>style.visibility</p:attrName>
                                        </p:attrNameLst>
                                      </p:cBhvr>
                                      <p:to>
                                        <p:strVal val="visible"/>
                                      </p:to>
                                    </p:set>
                                    <p:anim calcmode="lin" valueType="num">
                                      <p:cBhvr>
                                        <p:cTn id="26" dur="2000" fill="hold"/>
                                        <p:tgtEl>
                                          <p:spTgt spid="24580"/>
                                        </p:tgtEl>
                                        <p:attrNameLst>
                                          <p:attrName>ppt_w</p:attrName>
                                        </p:attrNameLst>
                                      </p:cBhvr>
                                      <p:tavLst>
                                        <p:tav tm="0">
                                          <p:val>
                                            <p:fltVal val="0"/>
                                          </p:val>
                                        </p:tav>
                                        <p:tav tm="100000">
                                          <p:val>
                                            <p:strVal val="#ppt_w"/>
                                          </p:val>
                                        </p:tav>
                                      </p:tavLst>
                                    </p:anim>
                                    <p:anim calcmode="lin" valueType="num">
                                      <p:cBhvr>
                                        <p:cTn id="27" dur="2000" fill="hold"/>
                                        <p:tgtEl>
                                          <p:spTgt spid="24580"/>
                                        </p:tgtEl>
                                        <p:attrNameLst>
                                          <p:attrName>ppt_h</p:attrName>
                                        </p:attrNameLst>
                                      </p:cBhvr>
                                      <p:tavLst>
                                        <p:tav tm="0">
                                          <p:val>
                                            <p:fltVal val="0"/>
                                          </p:val>
                                        </p:tav>
                                        <p:tav tm="100000">
                                          <p:val>
                                            <p:strVal val="#ppt_h"/>
                                          </p:val>
                                        </p:tav>
                                      </p:tavLst>
                                    </p:anim>
                                    <p:animEffect transition="in" filter="fade">
                                      <p:cBhvr>
                                        <p:cTn id="28" dur="2000"/>
                                        <p:tgtEl>
                                          <p:spTgt spid="24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71538" y="428604"/>
            <a:ext cx="7231981"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s-E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PARTS OF THE ARCH</a:t>
            </a:r>
          </a:p>
        </p:txBody>
      </p:sp>
      <p:pic>
        <p:nvPicPr>
          <p:cNvPr id="1026" name="Picture 2" descr="E:\EMELY\Mis documentos\Mis imágenes\arch.gif"/>
          <p:cNvPicPr>
            <a:picLocks noChangeAspect="1" noChangeArrowheads="1"/>
          </p:cNvPicPr>
          <p:nvPr/>
        </p:nvPicPr>
        <p:blipFill>
          <a:blip r:embed="rId2"/>
          <a:srcRect t="5143" b="4857"/>
          <a:stretch>
            <a:fillRect/>
          </a:stretch>
        </p:blipFill>
        <p:spPr bwMode="auto">
          <a:xfrm>
            <a:off x="2357422" y="1285860"/>
            <a:ext cx="4500594" cy="5000660"/>
          </a:xfrm>
          <a:prstGeom prst="rect">
            <a:avLst/>
          </a:prstGeom>
          <a:noFill/>
          <a:ln>
            <a:noFill/>
          </a:ln>
          <a:effectLst>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3" name="Rectangle 5"/>
          <p:cNvSpPr>
            <a:spLocks noGrp="1"/>
          </p:cNvSpPr>
          <p:nvPr>
            <p:ph type="body" idx="1"/>
          </p:nvPr>
        </p:nvSpPr>
        <p:spPr>
          <a:xfrm>
            <a:off x="357158" y="2500306"/>
            <a:ext cx="8280400" cy="785818"/>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nSpc>
                <a:spcPct val="90000"/>
              </a:lnSpc>
              <a:buClr>
                <a:srgbClr val="00B050"/>
              </a:buClr>
              <a:buFont typeface="Arial" pitchFamily="34" charset="0"/>
              <a:buChar char="•"/>
              <a:defRPr/>
            </a:pPr>
            <a:r>
              <a:rPr lang="en-US"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Voussoir</a:t>
            </a:r>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The keystone is surrounded on each side by </a:t>
            </a:r>
            <a:r>
              <a:rPr lang="en-US"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voussoirs</a:t>
            </a:r>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or wedge-shaped bricks or stones.</a:t>
            </a:r>
          </a:p>
        </p:txBody>
      </p:sp>
      <p:sp>
        <p:nvSpPr>
          <p:cNvPr id="37896" name="WordArt 8"/>
          <p:cNvSpPr>
            <a:spLocks noChangeArrowheads="1" noChangeShapeType="1" noTextEdit="1"/>
          </p:cNvSpPr>
          <p:nvPr/>
        </p:nvSpPr>
        <p:spPr bwMode="auto">
          <a:xfrm>
            <a:off x="500034" y="3857628"/>
            <a:ext cx="8643966" cy="1219197"/>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endParaRPr lang="en-US" sz="2400" b="1" kern="1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a:endParaRPr>
          </a:p>
        </p:txBody>
      </p:sp>
      <p:sp>
        <p:nvSpPr>
          <p:cNvPr id="5" name="4 Rectángulo"/>
          <p:cNvSpPr/>
          <p:nvPr/>
        </p:nvSpPr>
        <p:spPr>
          <a:xfrm>
            <a:off x="379384" y="725469"/>
            <a:ext cx="8072493" cy="1089529"/>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nSpc>
                <a:spcPct val="90000"/>
              </a:lnSpc>
              <a:buClr>
                <a:srgbClr val="00B050"/>
              </a:buClr>
              <a:buFont typeface="Arial" pitchFamily="34" charset="0"/>
              <a:buChar char="•"/>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  Keystone: is the center stone found at the top of the            arch and helps distribute the weight of the remainder of the arch. </a:t>
            </a:r>
          </a:p>
        </p:txBody>
      </p:sp>
      <p:sp>
        <p:nvSpPr>
          <p:cNvPr id="7" name="6 Rectángulo"/>
          <p:cNvSpPr/>
          <p:nvPr/>
        </p:nvSpPr>
        <p:spPr>
          <a:xfrm>
            <a:off x="2000250" y="3786188"/>
            <a:ext cx="4572000" cy="369887"/>
          </a:xfrm>
          <a:prstGeom prst="rect">
            <a:avLst/>
          </a:prstGeom>
        </p:spPr>
        <p:txBody>
          <a:bodyPr>
            <a:spAutoFit/>
          </a:bodyPr>
          <a:lstStyle/>
          <a:p>
            <a:pPr algn="ctr">
              <a:defRPr/>
            </a:pPr>
            <a:endParaRPr lang="en-US" b="1" kern="1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a:endParaRPr>
          </a:p>
        </p:txBody>
      </p:sp>
      <p:sp>
        <p:nvSpPr>
          <p:cNvPr id="7169" name="Rectangle 1"/>
          <p:cNvSpPr>
            <a:spLocks noChangeArrowheads="1"/>
          </p:cNvSpPr>
          <p:nvPr/>
        </p:nvSpPr>
        <p:spPr bwMode="auto">
          <a:xfrm>
            <a:off x="428596" y="3857628"/>
            <a:ext cx="6215106" cy="830997"/>
          </a:xfrm>
          <a:prstGeom prst="rect">
            <a:avLst/>
          </a:prstGeom>
          <a:noFill/>
          <a:ln w="9525">
            <a:noFill/>
            <a:miter lim="800000"/>
            <a:headEnd/>
            <a:tailEnd/>
          </a:ln>
          <a:effectLst/>
        </p:spPr>
        <p:txBody>
          <a:bodyPr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buClr>
                <a:srgbClr val="00B050"/>
              </a:buClr>
              <a:buFont typeface="Arial" pitchFamily="34" charset="0"/>
              <a:buChar char="•"/>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Calibri" pitchFamily="34" charset="0"/>
                <a:cs typeface="Times New Roman" pitchFamily="18" charset="0"/>
              </a:rPr>
              <a:t>  Pier: The keystone and </a:t>
            </a:r>
            <a:r>
              <a:rPr lang="en-US"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Calibri" pitchFamily="34" charset="0"/>
                <a:cs typeface="Times New Roman" pitchFamily="18" charset="0"/>
              </a:rPr>
              <a:t>voussoirs</a:t>
            </a: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Calibri" pitchFamily="34" charset="0"/>
                <a:cs typeface="Times New Roman" pitchFamily="18" charset="0"/>
              </a:rPr>
              <a:t> of an arch need  a base on  which to rest .</a:t>
            </a:r>
            <a:endPar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37893"/>
                                        </p:tgtEl>
                                        <p:attrNameLst>
                                          <p:attrName>style.visibility</p:attrName>
                                        </p:attrNameLst>
                                      </p:cBhvr>
                                      <p:to>
                                        <p:strVal val="visible"/>
                                      </p:to>
                                    </p:set>
                                    <p:anim calcmode="lin" valueType="num">
                                      <p:cBhvr>
                                        <p:cTn id="15" dur="500" fill="hold"/>
                                        <p:tgtEl>
                                          <p:spTgt spid="37893"/>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37893"/>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37893"/>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37893"/>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7169"/>
                                        </p:tgtEl>
                                        <p:attrNameLst>
                                          <p:attrName>style.visibility</p:attrName>
                                        </p:attrNameLst>
                                      </p:cBhvr>
                                      <p:to>
                                        <p:strVal val="visible"/>
                                      </p:to>
                                    </p:set>
                                    <p:anim calcmode="lin" valueType="num">
                                      <p:cBhvr>
                                        <p:cTn id="23" dur="500" fill="hold"/>
                                        <p:tgtEl>
                                          <p:spTgt spid="7169"/>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7169"/>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7169"/>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71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p:cNvSpPr>
          <p:nvPr>
            <p:ph type="body" idx="1"/>
          </p:nvPr>
        </p:nvSpPr>
        <p:spPr>
          <a:xfrm>
            <a:off x="2285984" y="2428868"/>
            <a:ext cx="4572032" cy="500066"/>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buFont typeface="Wingdings 2" pitchFamily="18" charset="2"/>
              <a:buNone/>
              <a:defRPr/>
            </a:pPr>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Archivolt: An architrave that follows the line of an arch.</a:t>
            </a:r>
          </a:p>
          <a:p>
            <a:pPr eaLnBrk="1" hangingPunct="1">
              <a:defRPr/>
            </a:pPr>
            <a:endPar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eaLnBrk="1" hangingPunct="1">
              <a:defRPr/>
            </a:pPr>
            <a:endPar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eaLnBrk="1" hangingPunct="1">
              <a:buFont typeface="Wingdings 2" pitchFamily="18" charset="2"/>
              <a:buNone/>
              <a:defRPr/>
            </a:pPr>
            <a:endPar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eaLnBrk="1" hangingPunct="1">
              <a:buFont typeface="Wingdings 2" pitchFamily="18" charset="2"/>
              <a:buNone/>
              <a:defRPr/>
            </a:pPr>
            <a:endPar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eaLnBrk="1" hangingPunct="1">
              <a:buFont typeface="Wingdings 2" pitchFamily="18" charset="2"/>
              <a:buNone/>
              <a:defRPr/>
            </a:pPr>
            <a:endPar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27651" name="Picture 7" descr="120px-Ig_NSra_Assuncao_Linhares_2"/>
          <p:cNvPicPr>
            <a:picLocks noChangeAspect="1" noChangeArrowheads="1"/>
          </p:cNvPicPr>
          <p:nvPr/>
        </p:nvPicPr>
        <p:blipFill>
          <a:blip r:embed="rId2"/>
          <a:srcRect/>
          <a:stretch>
            <a:fillRect/>
          </a:stretch>
        </p:blipFill>
        <p:spPr bwMode="auto">
          <a:xfrm>
            <a:off x="3286116" y="3500438"/>
            <a:ext cx="2736850" cy="2055812"/>
          </a:xfrm>
          <a:prstGeom prst="rect">
            <a:avLst/>
          </a:prstGeom>
          <a:noFill/>
          <a:ln w="9525">
            <a:noFill/>
            <a:miter lim="800000"/>
            <a:headEnd/>
            <a:tailEnd/>
          </a:ln>
          <a:scene3d>
            <a:camera prst="obliqueBottomLeft"/>
            <a:lightRig rig="threePt" dir="t"/>
          </a:scene3d>
          <a:sp3d>
            <a:bevelT prst="angle"/>
          </a:sp3d>
        </p:spPr>
      </p:pic>
      <p:sp>
        <p:nvSpPr>
          <p:cNvPr id="7" name="6 Rectángulo"/>
          <p:cNvSpPr/>
          <p:nvPr/>
        </p:nvSpPr>
        <p:spPr>
          <a:xfrm>
            <a:off x="1071538" y="214290"/>
            <a:ext cx="7429552" cy="2585323"/>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s-E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ELEMENTS DERIVED FROM THE ARCH</a:t>
            </a:r>
          </a:p>
          <a:p>
            <a:pPr algn="ctr">
              <a:defRPr/>
            </a:pPr>
            <a:endParaRPr lang="es-E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2000" fill="hold"/>
                                        <p:tgtEl>
                                          <p:spTgt spid="7"/>
                                        </p:tgtEl>
                                        <p:attrNameLst>
                                          <p:attrName>ppt_w</p:attrName>
                                        </p:attrNameLst>
                                      </p:cBhvr>
                                      <p:tavLst>
                                        <p:tav tm="0">
                                          <p:val>
                                            <p:fltVal val="0"/>
                                          </p:val>
                                        </p:tav>
                                        <p:tav tm="100000">
                                          <p:val>
                                            <p:strVal val="#ppt_w"/>
                                          </p:val>
                                        </p:tav>
                                      </p:tavLst>
                                    </p:anim>
                                    <p:anim calcmode="lin" valueType="num">
                                      <p:cBhvr>
                                        <p:cTn id="8" dur="2000" fill="hold"/>
                                        <p:tgtEl>
                                          <p:spTgt spid="7"/>
                                        </p:tgtEl>
                                        <p:attrNameLst>
                                          <p:attrName>ppt_h</p:attrName>
                                        </p:attrNameLst>
                                      </p:cBhvr>
                                      <p:tavLst>
                                        <p:tav tm="0">
                                          <p:val>
                                            <p:fltVal val="0"/>
                                          </p:val>
                                        </p:tav>
                                        <p:tav tm="100000">
                                          <p:val>
                                            <p:strVal val="#ppt_h"/>
                                          </p:val>
                                        </p:tav>
                                      </p:tavLst>
                                    </p:anim>
                                    <p:anim calcmode="lin" valueType="num">
                                      <p:cBhvr>
                                        <p:cTn id="9" dur="2000" fill="hold"/>
                                        <p:tgtEl>
                                          <p:spTgt spid="7"/>
                                        </p:tgtEl>
                                        <p:attrNameLst>
                                          <p:attrName>ppt_x</p:attrName>
                                        </p:attrNameLst>
                                      </p:cBhvr>
                                      <p:tavLst>
                                        <p:tav tm="0" fmla="#ppt_x+(cos(-2*pi*(1-$))*-#ppt_x-sin(-2*pi*(1-$))*(1-#ppt_y))*(1-$)">
                                          <p:val>
                                            <p:fltVal val="0"/>
                                          </p:val>
                                        </p:tav>
                                        <p:tav tm="100000">
                                          <p:val>
                                            <p:fltVal val="1"/>
                                          </p:val>
                                        </p:tav>
                                      </p:tavLst>
                                    </p:anim>
                                    <p:anim calcmode="lin" valueType="num">
                                      <p:cBhvr>
                                        <p:cTn id="10" dur="2000" fill="hold"/>
                                        <p:tgtEl>
                                          <p:spTgt spid="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nodeType="clickEffect">
                                  <p:stCondLst>
                                    <p:cond delay="0"/>
                                  </p:stCondLst>
                                  <p:childTnLst>
                                    <p:set>
                                      <p:cBhvr>
                                        <p:cTn id="14" dur="1" fill="hold">
                                          <p:stCondLst>
                                            <p:cond delay="0"/>
                                          </p:stCondLst>
                                        </p:cTn>
                                        <p:tgtEl>
                                          <p:spTgt spid="27650"/>
                                        </p:tgtEl>
                                        <p:attrNameLst>
                                          <p:attrName>style.visibility</p:attrName>
                                        </p:attrNameLst>
                                      </p:cBhvr>
                                      <p:to>
                                        <p:strVal val="visible"/>
                                      </p:to>
                                    </p:set>
                                    <p:anim calcmode="lin" valueType="num">
                                      <p:cBhvr>
                                        <p:cTn id="15" dur="1000" fill="hold"/>
                                        <p:tgtEl>
                                          <p:spTgt spid="2765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27650"/>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27650"/>
                                        </p:tgtEl>
                                        <p:attrNameLst>
                                          <p:attrName>ppt_y</p:attrName>
                                        </p:attrNameLst>
                                      </p:cBhvr>
                                      <p:tavLst>
                                        <p:tav tm="0">
                                          <p:val>
                                            <p:strVal val="#ppt_y"/>
                                          </p:val>
                                        </p:tav>
                                        <p:tav tm="100000">
                                          <p:val>
                                            <p:strVal val="#ppt_y"/>
                                          </p:val>
                                        </p:tav>
                                      </p:tavLst>
                                    </p:anim>
                                    <p:animEffect transition="in" filter="fade">
                                      <p:cBhvr>
                                        <p:cTn id="18" dur="1000"/>
                                        <p:tgtEl>
                                          <p:spTgt spid="27650"/>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nodeType="clickEffect">
                                  <p:stCondLst>
                                    <p:cond delay="0"/>
                                  </p:stCondLst>
                                  <p:childTnLst>
                                    <p:set>
                                      <p:cBhvr>
                                        <p:cTn id="22" dur="1" fill="hold">
                                          <p:stCondLst>
                                            <p:cond delay="0"/>
                                          </p:stCondLst>
                                        </p:cTn>
                                        <p:tgtEl>
                                          <p:spTgt spid="27651"/>
                                        </p:tgtEl>
                                        <p:attrNameLst>
                                          <p:attrName>style.visibility</p:attrName>
                                        </p:attrNameLst>
                                      </p:cBhvr>
                                      <p:to>
                                        <p:strVal val="visible"/>
                                      </p:to>
                                    </p:set>
                                    <p:animEffect transition="in" filter="diamond(in)">
                                      <p:cBhvr>
                                        <p:cTn id="23" dur="2000"/>
                                        <p:tgtEl>
                                          <p:spTgt spid="276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p:cNvSpPr>
          <p:nvPr>
            <p:ph type="body" idx="1"/>
          </p:nvPr>
        </p:nvSpPr>
        <p:spPr>
          <a:xfrm>
            <a:off x="395288" y="476250"/>
            <a:ext cx="8229600" cy="1952618"/>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buFont typeface="Wingdings 2" pitchFamily="18" charset="2"/>
              <a:buNone/>
              <a:defRPr/>
            </a:pPr>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Flying buttress:  </a:t>
            </a:r>
            <a:r>
              <a:rPr lang="es-E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 flying buttress is a specific form of buttressing most strongly associated with Gothic church architecture. Early English Gothic architecture emphasized height and used the pointed arch</a:t>
            </a:r>
            <a:endPar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eaLnBrk="1" hangingPunct="1">
              <a:buFont typeface="Wingdings 2" pitchFamily="18" charset="2"/>
              <a:buNone/>
              <a:defRPr/>
            </a:pPr>
            <a:endPar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eaLnBrk="1" hangingPunct="1">
              <a:buFont typeface="Wingdings 2" pitchFamily="18" charset="2"/>
              <a:buNone/>
              <a:defRPr/>
            </a:pPr>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p>
        </p:txBody>
      </p:sp>
      <p:pic>
        <p:nvPicPr>
          <p:cNvPr id="29700" name="Picture 4" descr="145-Flying-Buttresses-985x1472"/>
          <p:cNvPicPr>
            <a:picLocks noChangeAspect="1" noChangeArrowheads="1"/>
          </p:cNvPicPr>
          <p:nvPr/>
        </p:nvPicPr>
        <p:blipFill>
          <a:blip r:embed="rId2" cstate="print"/>
          <a:srcRect/>
          <a:stretch>
            <a:fillRect/>
          </a:stretch>
        </p:blipFill>
        <p:spPr bwMode="auto">
          <a:xfrm>
            <a:off x="1142976" y="2571744"/>
            <a:ext cx="2263775" cy="3384550"/>
          </a:xfrm>
          <a:prstGeom prst="rect">
            <a:avLst/>
          </a:prstGeom>
          <a:noFill/>
          <a:scene3d>
            <a:camera prst="obliqueTopRight"/>
            <a:lightRig rig="threePt" dir="t"/>
          </a:scene3d>
          <a:sp3d>
            <a:bevelT prst="convex"/>
          </a:sp3d>
        </p:spPr>
      </p:pic>
      <p:sp>
        <p:nvSpPr>
          <p:cNvPr id="5" name="4 Rectángulo"/>
          <p:cNvSpPr/>
          <p:nvPr/>
        </p:nvSpPr>
        <p:spPr>
          <a:xfrm>
            <a:off x="3714744" y="3357562"/>
            <a:ext cx="5000660" cy="1569660"/>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buFont typeface="Wingdings 2" pitchFamily="18" charset="2"/>
              <a:buNone/>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The introduction of flying buttresses, distributed the weight of roofs and walls  right down to the ground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9698"/>
                                        </p:tgtEl>
                                        <p:attrNameLst>
                                          <p:attrName>style.visibility</p:attrName>
                                        </p:attrNameLst>
                                      </p:cBhvr>
                                      <p:to>
                                        <p:strVal val="visible"/>
                                      </p:to>
                                    </p:set>
                                    <p:anim calcmode="lin" valueType="num">
                                      <p:cBhvr>
                                        <p:cTn id="7" dur="500" fill="hold"/>
                                        <p:tgtEl>
                                          <p:spTgt spid="29698"/>
                                        </p:tgtEl>
                                        <p:attrNameLst>
                                          <p:attrName>ppt_w</p:attrName>
                                        </p:attrNameLst>
                                      </p:cBhvr>
                                      <p:tavLst>
                                        <p:tav tm="0">
                                          <p:val>
                                            <p:fltVal val="0"/>
                                          </p:val>
                                        </p:tav>
                                        <p:tav tm="100000">
                                          <p:val>
                                            <p:strVal val="#ppt_w"/>
                                          </p:val>
                                        </p:tav>
                                      </p:tavLst>
                                    </p:anim>
                                    <p:anim calcmode="lin" valueType="num">
                                      <p:cBhvr>
                                        <p:cTn id="8" dur="500" fill="hold"/>
                                        <p:tgtEl>
                                          <p:spTgt spid="29698"/>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6" fill="hold" nodeType="clickEffect">
                                  <p:stCondLst>
                                    <p:cond delay="0"/>
                                  </p:stCondLst>
                                  <p:childTnLst>
                                    <p:set>
                                      <p:cBhvr>
                                        <p:cTn id="18" dur="1" fill="hold">
                                          <p:stCondLst>
                                            <p:cond delay="0"/>
                                          </p:stCondLst>
                                        </p:cTn>
                                        <p:tgtEl>
                                          <p:spTgt spid="29700"/>
                                        </p:tgtEl>
                                        <p:attrNameLst>
                                          <p:attrName>style.visibility</p:attrName>
                                        </p:attrNameLst>
                                      </p:cBhvr>
                                      <p:to>
                                        <p:strVal val="visible"/>
                                      </p:to>
                                    </p:set>
                                    <p:animEffect transition="in" filter="barn(inHorizontal)">
                                      <p:cBhvr>
                                        <p:cTn id="19" dur="500"/>
                                        <p:tgtEl>
                                          <p:spTgt spid="297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p:cNvSpPr>
          <p:nvPr>
            <p:ph type="title"/>
          </p:nvPr>
        </p:nvSpPr>
        <p:spPr>
          <a:xfrm>
            <a:off x="1142976" y="857232"/>
            <a:ext cx="7500990" cy="450834"/>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hangingPunct="1">
              <a:defRPr/>
            </a:pP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nstantia" pitchFamily="18" charset="0"/>
              </a:rPr>
              <a:t>ARCH IN  THE CITY </a:t>
            </a:r>
          </a:p>
        </p:txBody>
      </p:sp>
      <p:sp>
        <p:nvSpPr>
          <p:cNvPr id="31746" name="Rectangle 3"/>
          <p:cNvSpPr>
            <a:spLocks noGrp="1"/>
          </p:cNvSpPr>
          <p:nvPr>
            <p:ph type="body" idx="1"/>
          </p:nvPr>
        </p:nvSpPr>
        <p:spPr>
          <a:xfrm>
            <a:off x="0" y="1714488"/>
            <a:ext cx="8229600" cy="1230307"/>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nSpc>
                <a:spcPct val="80000"/>
              </a:lnSpc>
              <a:buFont typeface="Wingdings 2" pitchFamily="18" charset="2"/>
              <a:buNone/>
              <a:defRPr/>
            </a:pPr>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Principal example of arch in the city is the  triumphal arch, , often designed to span a road. In its simplest form a triumphal arch consists of two massive piers connected by an arch</a:t>
            </a:r>
          </a:p>
          <a:p>
            <a:pPr>
              <a:lnSpc>
                <a:spcPct val="80000"/>
              </a:lnSpc>
              <a:defRPr/>
            </a:pPr>
            <a:endPar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3 Rectángulo"/>
          <p:cNvSpPr/>
          <p:nvPr/>
        </p:nvSpPr>
        <p:spPr>
          <a:xfrm>
            <a:off x="1428728" y="3357562"/>
            <a:ext cx="6429420" cy="1200329"/>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nSpc>
                <a:spcPct val="80000"/>
              </a:lnSpc>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Triumphal arches are one of the most influential and distinctive types of architecture associated with ancient Rome. </a:t>
            </a:r>
          </a:p>
          <a:p>
            <a:pPr>
              <a:lnSpc>
                <a:spcPct val="80000"/>
              </a:lnSpc>
              <a:defRPr/>
            </a:pP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4 Rectángulo"/>
          <p:cNvSpPr/>
          <p:nvPr/>
        </p:nvSpPr>
        <p:spPr>
          <a:xfrm>
            <a:off x="1428728" y="4643446"/>
            <a:ext cx="6929486" cy="1274195"/>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nSpc>
                <a:spcPct val="80000"/>
              </a:lnSpc>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Arches in the Roman style have been built in many cities around the world, most notably the Arc de </a:t>
            </a:r>
            <a:r>
              <a:rPr lang="en-US"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Triomphe</a:t>
            </a: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 in Paris, the </a:t>
            </a:r>
            <a:r>
              <a:rPr lang="en-US"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Siegestor</a:t>
            </a: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 in Munich and the Wellington Arch in London.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31745"/>
                                        </p:tgtEl>
                                        <p:attrNameLst>
                                          <p:attrName>style.visibility</p:attrName>
                                        </p:attrNameLst>
                                      </p:cBhvr>
                                      <p:to>
                                        <p:strVal val="visible"/>
                                      </p:to>
                                    </p:set>
                                    <p:anim calcmode="lin" valueType="num">
                                      <p:cBhvr>
                                        <p:cTn id="7" dur="2000" fill="hold"/>
                                        <p:tgtEl>
                                          <p:spTgt spid="31745"/>
                                        </p:tgtEl>
                                        <p:attrNameLst>
                                          <p:attrName>ppt_w</p:attrName>
                                        </p:attrNameLst>
                                      </p:cBhvr>
                                      <p:tavLst>
                                        <p:tav tm="0">
                                          <p:val>
                                            <p:fltVal val="0"/>
                                          </p:val>
                                        </p:tav>
                                        <p:tav tm="100000">
                                          <p:val>
                                            <p:strVal val="#ppt_w"/>
                                          </p:val>
                                        </p:tav>
                                      </p:tavLst>
                                    </p:anim>
                                    <p:anim calcmode="lin" valueType="num">
                                      <p:cBhvr>
                                        <p:cTn id="8" dur="2000" fill="hold"/>
                                        <p:tgtEl>
                                          <p:spTgt spid="31745"/>
                                        </p:tgtEl>
                                        <p:attrNameLst>
                                          <p:attrName>ppt_h</p:attrName>
                                        </p:attrNameLst>
                                      </p:cBhvr>
                                      <p:tavLst>
                                        <p:tav tm="0">
                                          <p:val>
                                            <p:fltVal val="0"/>
                                          </p:val>
                                        </p:tav>
                                        <p:tav tm="100000">
                                          <p:val>
                                            <p:strVal val="#ppt_h"/>
                                          </p:val>
                                        </p:tav>
                                      </p:tavLst>
                                    </p:anim>
                                    <p:anim calcmode="lin" valueType="num">
                                      <p:cBhvr>
                                        <p:cTn id="9" dur="2000" fill="hold"/>
                                        <p:tgtEl>
                                          <p:spTgt spid="31745"/>
                                        </p:tgtEl>
                                        <p:attrNameLst>
                                          <p:attrName>ppt_x</p:attrName>
                                        </p:attrNameLst>
                                      </p:cBhvr>
                                      <p:tavLst>
                                        <p:tav tm="0" fmla="#ppt_x+(cos(-2*pi*(1-$))*-#ppt_x-sin(-2*pi*(1-$))*(1-#ppt_y))*(1-$)">
                                          <p:val>
                                            <p:fltVal val="0"/>
                                          </p:val>
                                        </p:tav>
                                        <p:tav tm="100000">
                                          <p:val>
                                            <p:fltVal val="1"/>
                                          </p:val>
                                        </p:tav>
                                      </p:tavLst>
                                    </p:anim>
                                    <p:anim calcmode="lin" valueType="num">
                                      <p:cBhvr>
                                        <p:cTn id="10" dur="2000" fill="hold"/>
                                        <p:tgtEl>
                                          <p:spTgt spid="3174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52" presetClass="entr" presetSubtype="0" fill="hold" nodeType="clickEffect">
                                  <p:stCondLst>
                                    <p:cond delay="0"/>
                                  </p:stCondLst>
                                  <p:childTnLst>
                                    <p:set>
                                      <p:cBhvr>
                                        <p:cTn id="14" dur="1" fill="hold">
                                          <p:stCondLst>
                                            <p:cond delay="0"/>
                                          </p:stCondLst>
                                        </p:cTn>
                                        <p:tgtEl>
                                          <p:spTgt spid="31746"/>
                                        </p:tgtEl>
                                        <p:attrNameLst>
                                          <p:attrName>style.visibility</p:attrName>
                                        </p:attrNameLst>
                                      </p:cBhvr>
                                      <p:to>
                                        <p:strVal val="visible"/>
                                      </p:to>
                                    </p:set>
                                    <p:animScale>
                                      <p:cBhvr>
                                        <p:cTn id="15" dur="1000" decel="50000" fill="hold">
                                          <p:stCondLst>
                                            <p:cond delay="0"/>
                                          </p:stCondLst>
                                        </p:cTn>
                                        <p:tgtEl>
                                          <p:spTgt spid="317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1746"/>
                                        </p:tgtEl>
                                        <p:attrNameLst>
                                          <p:attrName>ppt_x</p:attrName>
                                          <p:attrName>ppt_y</p:attrName>
                                        </p:attrNameLst>
                                      </p:cBhvr>
                                    </p:animMotion>
                                    <p:animEffect transition="in" filter="fade">
                                      <p:cBhvr>
                                        <p:cTn id="17" dur="1000"/>
                                        <p:tgtEl>
                                          <p:spTgt spid="31746"/>
                                        </p:tgtEl>
                                      </p:cBhvr>
                                    </p:animEffect>
                                  </p:childTnLst>
                                </p:cTn>
                              </p:par>
                            </p:childTnLst>
                          </p:cTn>
                        </p:par>
                      </p:childTnLst>
                    </p:cTn>
                  </p:par>
                  <p:par>
                    <p:cTn id="18" fill="hold">
                      <p:stCondLst>
                        <p:cond delay="indefinite"/>
                      </p:stCondLst>
                      <p:childTnLst>
                        <p:par>
                          <p:cTn id="19" fill="hold">
                            <p:stCondLst>
                              <p:cond delay="0"/>
                            </p:stCondLst>
                            <p:childTnLst>
                              <p:par>
                                <p:cTn id="20" presetID="52"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Scale>
                                      <p:cBhvr>
                                        <p:cTn id="22" dur="2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2000" decel="50000" fill="hold">
                                          <p:stCondLst>
                                            <p:cond delay="0"/>
                                          </p:stCondLst>
                                        </p:cTn>
                                        <p:tgtEl>
                                          <p:spTgt spid="4"/>
                                        </p:tgtEl>
                                        <p:attrNameLst>
                                          <p:attrName>ppt_x</p:attrName>
                                          <p:attrName>ppt_y</p:attrName>
                                        </p:attrNameLst>
                                      </p:cBhvr>
                                    </p:animMotion>
                                    <p:animEffect transition="in" filter="fade">
                                      <p:cBhvr>
                                        <p:cTn id="24" dur="20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52" presetClass="entr" presetSubtype="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Scale>
                                      <p:cBhvr>
                                        <p:cTn id="29" dur="2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2000" decel="50000" fill="hold">
                                          <p:stCondLst>
                                            <p:cond delay="0"/>
                                          </p:stCondLst>
                                        </p:cTn>
                                        <p:tgtEl>
                                          <p:spTgt spid="5"/>
                                        </p:tgtEl>
                                        <p:attrNameLst>
                                          <p:attrName>ppt_x</p:attrName>
                                          <p:attrName>ppt_y</p:attrName>
                                        </p:attrNameLst>
                                      </p:cBhvr>
                                    </p:animMotion>
                                    <p:animEffect transition="in" filter="fade">
                                      <p:cBhvr>
                                        <p:cTn id="3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p:cNvSpPr>
          <p:nvPr>
            <p:ph type="body" idx="1"/>
          </p:nvPr>
        </p:nvSpPr>
        <p:spPr>
          <a:xfrm>
            <a:off x="250825" y="549275"/>
            <a:ext cx="4964117" cy="4389438"/>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just">
              <a:buFont typeface="Wingdings 2" pitchFamily="18" charset="2"/>
              <a:buNone/>
              <a:defRPr/>
            </a:pPr>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The Arc de </a:t>
            </a:r>
            <a:r>
              <a:rPr lang="en-US"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Triomphe</a:t>
            </a:r>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in Paris is one of the most famous monuments in Paris. It stands in the centre of the Place Charles de Gaulle , . The Arc de </a:t>
            </a:r>
            <a:r>
              <a:rPr lang="en-US"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Triomphe</a:t>
            </a:r>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honours</a:t>
            </a:r>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those who fought and died for France in the French Revolutionary and the Napoleonic Wars, with the names of all French victories and generals inscribed on its inner and outer surfaces. Beneath its vault lies the Tomb of the Unknown Soldier from World War I.</a:t>
            </a:r>
          </a:p>
        </p:txBody>
      </p:sp>
      <p:pic>
        <p:nvPicPr>
          <p:cNvPr id="33797" name="Picture 5" descr="File:Arc Triomphe.jpg"/>
          <p:cNvPicPr>
            <a:picLocks noChangeAspect="1" noChangeArrowheads="1"/>
          </p:cNvPicPr>
          <p:nvPr/>
        </p:nvPicPr>
        <p:blipFill>
          <a:blip r:embed="rId2"/>
          <a:srcRect/>
          <a:stretch>
            <a:fillRect/>
          </a:stretch>
        </p:blipFill>
        <p:spPr bwMode="auto">
          <a:xfrm>
            <a:off x="5643570" y="1571612"/>
            <a:ext cx="3186113" cy="3455987"/>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3795"/>
                                        </p:tgtEl>
                                        <p:attrNameLst>
                                          <p:attrName>style.visibility</p:attrName>
                                        </p:attrNameLst>
                                      </p:cBhvr>
                                      <p:to>
                                        <p:strVal val="visible"/>
                                      </p:to>
                                    </p:set>
                                    <p:animEffect transition="in" filter="barn(inHorizontal)">
                                      <p:cBhvr>
                                        <p:cTn id="7" dur="500"/>
                                        <p:tgtEl>
                                          <p:spTgt spid="33795"/>
                                        </p:tgtEl>
                                      </p:cBhvr>
                                    </p:animEffect>
                                  </p:childTnLst>
                                </p:cTn>
                              </p:par>
                            </p:childTnLst>
                          </p:cTn>
                        </p:par>
                      </p:childTnLst>
                    </p:cTn>
                  </p:par>
                  <p:par>
                    <p:cTn id="8" fill="hold">
                      <p:stCondLst>
                        <p:cond delay="indefinite"/>
                      </p:stCondLst>
                      <p:childTnLst>
                        <p:par>
                          <p:cTn id="9" fill="hold">
                            <p:stCondLst>
                              <p:cond delay="0"/>
                            </p:stCondLst>
                            <p:childTnLst>
                              <p:par>
                                <p:cTn id="10" presetID="50" presetClass="entr" presetSubtype="0" decel="100000" fill="hold" nodeType="clickEffect">
                                  <p:stCondLst>
                                    <p:cond delay="0"/>
                                  </p:stCondLst>
                                  <p:childTnLst>
                                    <p:set>
                                      <p:cBhvr>
                                        <p:cTn id="11" dur="1" fill="hold">
                                          <p:stCondLst>
                                            <p:cond delay="0"/>
                                          </p:stCondLst>
                                        </p:cTn>
                                        <p:tgtEl>
                                          <p:spTgt spid="33797"/>
                                        </p:tgtEl>
                                        <p:attrNameLst>
                                          <p:attrName>style.visibility</p:attrName>
                                        </p:attrNameLst>
                                      </p:cBhvr>
                                      <p:to>
                                        <p:strVal val="visible"/>
                                      </p:to>
                                    </p:set>
                                    <p:anim calcmode="lin" valueType="num">
                                      <p:cBhvr>
                                        <p:cTn id="12" dur="1000" fill="hold"/>
                                        <p:tgtEl>
                                          <p:spTgt spid="33797"/>
                                        </p:tgtEl>
                                        <p:attrNameLst>
                                          <p:attrName>ppt_w</p:attrName>
                                        </p:attrNameLst>
                                      </p:cBhvr>
                                      <p:tavLst>
                                        <p:tav tm="0">
                                          <p:val>
                                            <p:strVal val="#ppt_w+.3"/>
                                          </p:val>
                                        </p:tav>
                                        <p:tav tm="100000">
                                          <p:val>
                                            <p:strVal val="#ppt_w"/>
                                          </p:val>
                                        </p:tav>
                                      </p:tavLst>
                                    </p:anim>
                                    <p:anim calcmode="lin" valueType="num">
                                      <p:cBhvr>
                                        <p:cTn id="13" dur="1000" fill="hold"/>
                                        <p:tgtEl>
                                          <p:spTgt spid="33797"/>
                                        </p:tgtEl>
                                        <p:attrNameLst>
                                          <p:attrName>ppt_h</p:attrName>
                                        </p:attrNameLst>
                                      </p:cBhvr>
                                      <p:tavLst>
                                        <p:tav tm="0">
                                          <p:val>
                                            <p:strVal val="#ppt_h"/>
                                          </p:val>
                                        </p:tav>
                                        <p:tav tm="100000">
                                          <p:val>
                                            <p:strVal val="#ppt_h"/>
                                          </p:val>
                                        </p:tav>
                                      </p:tavLst>
                                    </p:anim>
                                    <p:animEffect transition="in" filter="fade">
                                      <p:cBhvr>
                                        <p:cTn id="14" dur="1000"/>
                                        <p:tgtEl>
                                          <p:spTgt spid="337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p:cNvSpPr>
          <p:nvPr>
            <p:ph type="body" idx="1"/>
          </p:nvPr>
        </p:nvSpPr>
        <p:spPr>
          <a:xfrm>
            <a:off x="395288" y="404813"/>
            <a:ext cx="8229600" cy="1439862"/>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buFont typeface="Wingdings 2" pitchFamily="18" charset="2"/>
              <a:buNone/>
              <a:defRPr/>
            </a:pPr>
            <a:r>
              <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s-VE"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The</a:t>
            </a:r>
            <a:r>
              <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s-VE"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Siegestor</a:t>
            </a:r>
            <a:r>
              <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s-VE"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is</a:t>
            </a:r>
            <a:r>
              <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s-VE"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built</a:t>
            </a:r>
            <a:r>
              <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in </a:t>
            </a:r>
            <a:r>
              <a:rPr lang="es-VE"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the</a:t>
            </a:r>
            <a:r>
              <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s-VE"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style</a:t>
            </a:r>
            <a:r>
              <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of a </a:t>
            </a:r>
            <a:r>
              <a:rPr lang="es-VE"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triumphal</a:t>
            </a:r>
            <a:r>
              <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s-VE"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arch</a:t>
            </a:r>
            <a:r>
              <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s-VE"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not</a:t>
            </a:r>
            <a:r>
              <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s-VE"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unlike</a:t>
            </a:r>
            <a:r>
              <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Paris' </a:t>
            </a:r>
            <a:r>
              <a:rPr lang="es-VE"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Arc</a:t>
            </a:r>
            <a:r>
              <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de </a:t>
            </a:r>
            <a:r>
              <a:rPr lang="en-US"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Triomphe</a:t>
            </a:r>
            <a:r>
              <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s-VE"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or</a:t>
            </a:r>
            <a:r>
              <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s-VE"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the</a:t>
            </a:r>
            <a:r>
              <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s-VE"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Arch</a:t>
            </a:r>
            <a:r>
              <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of </a:t>
            </a:r>
            <a:r>
              <a:rPr lang="es-VE"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Constantine</a:t>
            </a:r>
            <a:r>
              <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in Rome, </a:t>
            </a:r>
            <a:r>
              <a:rPr lang="es-VE"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on</a:t>
            </a:r>
            <a:r>
              <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s-VE"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which</a:t>
            </a:r>
            <a:r>
              <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s-VE"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it</a:t>
            </a:r>
            <a:r>
              <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s-VE"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was</a:t>
            </a:r>
            <a:r>
              <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s-VE"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modeled</a:t>
            </a:r>
            <a:r>
              <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br>
              <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34821" name="Picture 5" descr="Siegestor%2C_M%C3%BCnchen"/>
          <p:cNvPicPr>
            <a:picLocks noChangeAspect="1" noChangeArrowheads="1"/>
          </p:cNvPicPr>
          <p:nvPr/>
        </p:nvPicPr>
        <p:blipFill>
          <a:blip r:embed="rId2"/>
          <a:srcRect/>
          <a:stretch>
            <a:fillRect/>
          </a:stretch>
        </p:blipFill>
        <p:spPr bwMode="auto">
          <a:xfrm>
            <a:off x="611188" y="1844675"/>
            <a:ext cx="2868612" cy="4348163"/>
          </a:xfrm>
          <a:prstGeom prst="rect">
            <a:avLst/>
          </a:prstGeom>
          <a:noFill/>
          <a:effectLst>
            <a:softEdge rad="317500"/>
          </a:effectLst>
        </p:spPr>
      </p:pic>
      <p:sp>
        <p:nvSpPr>
          <p:cNvPr id="34822" name="Text Box 6"/>
          <p:cNvSpPr txBox="1">
            <a:spLocks noChangeArrowheads="1"/>
          </p:cNvSpPr>
          <p:nvPr/>
        </p:nvSpPr>
        <p:spPr bwMode="auto">
          <a:xfrm>
            <a:off x="3635375" y="1916113"/>
            <a:ext cx="4752975" cy="4524315"/>
          </a:xfrm>
          <a:prstGeom prst="rect">
            <a:avLst/>
          </a:prstGeom>
          <a:noFill/>
          <a:ln w="9525">
            <a:noFill/>
            <a:miter lim="800000"/>
            <a:headEnd/>
            <a:tailEnd/>
          </a:ln>
          <a:effectLst/>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This</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victory</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gate</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consists</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of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three</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arches</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 a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large</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one</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in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the</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center and a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smaller</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one</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on</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each</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side</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The</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arch</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is</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decorated</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with</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winged</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statues</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symbolizing</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victory</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 and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bas-reliefs</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depicting</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battle</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scenes</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Atop</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the</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arches</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sits</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statue</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of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Bavaria</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with</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lion</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quadriga</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designed</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by</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German</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a:t>
            </a:r>
            <a:r>
              <a:rPr lang="es-VE"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sculptor</a:t>
            </a:r>
            <a:r>
              <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rPr>
              <a:t> Martin von Wagner.</a:t>
            </a:r>
          </a:p>
          <a:p>
            <a:pPr>
              <a:defRPr/>
            </a:pPr>
            <a:endPar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34819"/>
                                        </p:tgtEl>
                                        <p:attrNameLst>
                                          <p:attrName>style.visibility</p:attrName>
                                        </p:attrNameLst>
                                      </p:cBhvr>
                                      <p:to>
                                        <p:strVal val="visible"/>
                                      </p:to>
                                    </p:set>
                                    <p:anim calcmode="lin" valueType="num">
                                      <p:cBhvr>
                                        <p:cTn id="7" dur="2000" fill="hold"/>
                                        <p:tgtEl>
                                          <p:spTgt spid="34819"/>
                                        </p:tgtEl>
                                        <p:attrNameLst>
                                          <p:attrName>ppt_w</p:attrName>
                                        </p:attrNameLst>
                                      </p:cBhvr>
                                      <p:tavLst>
                                        <p:tav tm="0">
                                          <p:val>
                                            <p:strVal val="#ppt_w*0.05"/>
                                          </p:val>
                                        </p:tav>
                                        <p:tav tm="100000">
                                          <p:val>
                                            <p:strVal val="#ppt_w"/>
                                          </p:val>
                                        </p:tav>
                                      </p:tavLst>
                                    </p:anim>
                                    <p:anim calcmode="lin" valueType="num">
                                      <p:cBhvr>
                                        <p:cTn id="8" dur="2000" fill="hold"/>
                                        <p:tgtEl>
                                          <p:spTgt spid="34819"/>
                                        </p:tgtEl>
                                        <p:attrNameLst>
                                          <p:attrName>ppt_h</p:attrName>
                                        </p:attrNameLst>
                                      </p:cBhvr>
                                      <p:tavLst>
                                        <p:tav tm="0">
                                          <p:val>
                                            <p:strVal val="#ppt_h"/>
                                          </p:val>
                                        </p:tav>
                                        <p:tav tm="100000">
                                          <p:val>
                                            <p:strVal val="#ppt_h"/>
                                          </p:val>
                                        </p:tav>
                                      </p:tavLst>
                                    </p:anim>
                                    <p:anim calcmode="lin" valueType="num">
                                      <p:cBhvr>
                                        <p:cTn id="9" dur="2000" fill="hold"/>
                                        <p:tgtEl>
                                          <p:spTgt spid="34819"/>
                                        </p:tgtEl>
                                        <p:attrNameLst>
                                          <p:attrName>ppt_x</p:attrName>
                                        </p:attrNameLst>
                                      </p:cBhvr>
                                      <p:tavLst>
                                        <p:tav tm="0">
                                          <p:val>
                                            <p:strVal val="#ppt_x-.2"/>
                                          </p:val>
                                        </p:tav>
                                        <p:tav tm="100000">
                                          <p:val>
                                            <p:strVal val="#ppt_x"/>
                                          </p:val>
                                        </p:tav>
                                      </p:tavLst>
                                    </p:anim>
                                    <p:anim calcmode="lin" valueType="num">
                                      <p:cBhvr>
                                        <p:cTn id="10" dur="2000" fill="hold"/>
                                        <p:tgtEl>
                                          <p:spTgt spid="34819"/>
                                        </p:tgtEl>
                                        <p:attrNameLst>
                                          <p:attrName>ppt_y</p:attrName>
                                        </p:attrNameLst>
                                      </p:cBhvr>
                                      <p:tavLst>
                                        <p:tav tm="0">
                                          <p:val>
                                            <p:strVal val="#ppt_y"/>
                                          </p:val>
                                        </p:tav>
                                        <p:tav tm="100000">
                                          <p:val>
                                            <p:strVal val="#ppt_y"/>
                                          </p:val>
                                        </p:tav>
                                      </p:tavLst>
                                    </p:anim>
                                    <p:animEffect transition="in" filter="fade">
                                      <p:cBhvr>
                                        <p:cTn id="11" dur="2000"/>
                                        <p:tgtEl>
                                          <p:spTgt spid="34819"/>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34822"/>
                                        </p:tgtEl>
                                        <p:attrNameLst>
                                          <p:attrName>style.visibility</p:attrName>
                                        </p:attrNameLst>
                                      </p:cBhvr>
                                      <p:to>
                                        <p:strVal val="visible"/>
                                      </p:to>
                                    </p:set>
                                    <p:anim calcmode="lin" valueType="num">
                                      <p:cBhvr>
                                        <p:cTn id="16" dur="500" fill="hold"/>
                                        <p:tgtEl>
                                          <p:spTgt spid="34822"/>
                                        </p:tgtEl>
                                        <p:attrNameLst>
                                          <p:attrName>ppt_w</p:attrName>
                                        </p:attrNameLst>
                                      </p:cBhvr>
                                      <p:tavLst>
                                        <p:tav tm="0">
                                          <p:val>
                                            <p:strVal val="#ppt_w*0.05"/>
                                          </p:val>
                                        </p:tav>
                                        <p:tav tm="100000">
                                          <p:val>
                                            <p:strVal val="#ppt_w"/>
                                          </p:val>
                                        </p:tav>
                                      </p:tavLst>
                                    </p:anim>
                                    <p:anim calcmode="lin" valueType="num">
                                      <p:cBhvr>
                                        <p:cTn id="17" dur="500" fill="hold"/>
                                        <p:tgtEl>
                                          <p:spTgt spid="34822"/>
                                        </p:tgtEl>
                                        <p:attrNameLst>
                                          <p:attrName>ppt_h</p:attrName>
                                        </p:attrNameLst>
                                      </p:cBhvr>
                                      <p:tavLst>
                                        <p:tav tm="0">
                                          <p:val>
                                            <p:strVal val="#ppt_h"/>
                                          </p:val>
                                        </p:tav>
                                        <p:tav tm="100000">
                                          <p:val>
                                            <p:strVal val="#ppt_h"/>
                                          </p:val>
                                        </p:tav>
                                      </p:tavLst>
                                    </p:anim>
                                    <p:anim calcmode="lin" valueType="num">
                                      <p:cBhvr>
                                        <p:cTn id="18" dur="500" fill="hold"/>
                                        <p:tgtEl>
                                          <p:spTgt spid="34822"/>
                                        </p:tgtEl>
                                        <p:attrNameLst>
                                          <p:attrName>ppt_x</p:attrName>
                                        </p:attrNameLst>
                                      </p:cBhvr>
                                      <p:tavLst>
                                        <p:tav tm="0">
                                          <p:val>
                                            <p:strVal val="#ppt_x-.2"/>
                                          </p:val>
                                        </p:tav>
                                        <p:tav tm="100000">
                                          <p:val>
                                            <p:strVal val="#ppt_x"/>
                                          </p:val>
                                        </p:tav>
                                      </p:tavLst>
                                    </p:anim>
                                    <p:anim calcmode="lin" valueType="num">
                                      <p:cBhvr>
                                        <p:cTn id="19" dur="500" fill="hold"/>
                                        <p:tgtEl>
                                          <p:spTgt spid="34822"/>
                                        </p:tgtEl>
                                        <p:attrNameLst>
                                          <p:attrName>ppt_y</p:attrName>
                                        </p:attrNameLst>
                                      </p:cBhvr>
                                      <p:tavLst>
                                        <p:tav tm="0">
                                          <p:val>
                                            <p:strVal val="#ppt_y"/>
                                          </p:val>
                                        </p:tav>
                                        <p:tav tm="100000">
                                          <p:val>
                                            <p:strVal val="#ppt_y"/>
                                          </p:val>
                                        </p:tav>
                                      </p:tavLst>
                                    </p:anim>
                                    <p:animEffect transition="in" filter="fade">
                                      <p:cBhvr>
                                        <p:cTn id="20" dur="500"/>
                                        <p:tgtEl>
                                          <p:spTgt spid="34822"/>
                                        </p:tgtEl>
                                      </p:cBhvr>
                                    </p:animEffect>
                                  </p:childTnLst>
                                </p:cTn>
                              </p:par>
                            </p:childTnLst>
                          </p:cTn>
                        </p:par>
                      </p:childTnLst>
                    </p:cTn>
                  </p:par>
                  <p:par>
                    <p:cTn id="21" fill="hold">
                      <p:stCondLst>
                        <p:cond delay="indefinite"/>
                      </p:stCondLst>
                      <p:childTnLst>
                        <p:par>
                          <p:cTn id="22" fill="hold">
                            <p:stCondLst>
                              <p:cond delay="0"/>
                            </p:stCondLst>
                            <p:childTnLst>
                              <p:par>
                                <p:cTn id="23" presetID="34" presetClass="entr" presetSubtype="0" fill="hold" nodeType="clickEffect">
                                  <p:stCondLst>
                                    <p:cond delay="0"/>
                                  </p:stCondLst>
                                  <p:childTnLst>
                                    <p:set>
                                      <p:cBhvr>
                                        <p:cTn id="24" dur="1" fill="hold">
                                          <p:stCondLst>
                                            <p:cond delay="0"/>
                                          </p:stCondLst>
                                        </p:cTn>
                                        <p:tgtEl>
                                          <p:spTgt spid="34821"/>
                                        </p:tgtEl>
                                        <p:attrNameLst>
                                          <p:attrName>style.visibility</p:attrName>
                                        </p:attrNameLst>
                                      </p:cBhvr>
                                      <p:to>
                                        <p:strVal val="visible"/>
                                      </p:to>
                                    </p:set>
                                    <p:anim from="(-#ppt_w/2)" to="(#ppt_x)" calcmode="lin" valueType="num">
                                      <p:cBhvr>
                                        <p:cTn id="25" dur="600" fill="hold">
                                          <p:stCondLst>
                                            <p:cond delay="0"/>
                                          </p:stCondLst>
                                        </p:cTn>
                                        <p:tgtEl>
                                          <p:spTgt spid="34821"/>
                                        </p:tgtEl>
                                        <p:attrNameLst>
                                          <p:attrName>ppt_x</p:attrName>
                                        </p:attrNameLst>
                                      </p:cBhvr>
                                    </p:anim>
                                    <p:anim from="0" to="-1.0" calcmode="lin" valueType="num">
                                      <p:cBhvr>
                                        <p:cTn id="26" dur="200" decel="50000" autoRev="1" fill="hold">
                                          <p:stCondLst>
                                            <p:cond delay="600"/>
                                          </p:stCondLst>
                                        </p:cTn>
                                        <p:tgtEl>
                                          <p:spTgt spid="34821"/>
                                        </p:tgtEl>
                                        <p:attrNameLst>
                                          <p:attrName>xshear</p:attrName>
                                        </p:attrNameLst>
                                      </p:cBhvr>
                                    </p:anim>
                                    <p:animScale>
                                      <p:cBhvr>
                                        <p:cTn id="27" dur="200" decel="100000" autoRev="1" fill="hold">
                                          <p:stCondLst>
                                            <p:cond delay="600"/>
                                          </p:stCondLst>
                                        </p:cTn>
                                        <p:tgtEl>
                                          <p:spTgt spid="34821"/>
                                        </p:tgtEl>
                                      </p:cBhvr>
                                      <p:from x="100000" y="100000"/>
                                      <p:to x="80000" y="100000"/>
                                    </p:animScale>
                                    <p:anim by="(#ppt_h/3+#ppt_w*0.1)" calcmode="lin" valueType="num">
                                      <p:cBhvr additive="sum">
                                        <p:cTn id="28" dur="200" decel="100000" autoRev="1" fill="hold">
                                          <p:stCondLst>
                                            <p:cond delay="600"/>
                                          </p:stCondLst>
                                        </p:cTn>
                                        <p:tgtEl>
                                          <p:spTgt spid="34821"/>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p:cNvSpPr>
          <p:nvPr>
            <p:ph type="body" idx="1"/>
          </p:nvPr>
        </p:nvSpPr>
        <p:spPr>
          <a:xfrm>
            <a:off x="395288" y="549275"/>
            <a:ext cx="4824412" cy="4389438"/>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nSpc>
                <a:spcPct val="90000"/>
              </a:lnSpc>
              <a:buFont typeface="Wingdings 2" pitchFamily="18" charset="2"/>
              <a:buNone/>
              <a:defRPr/>
            </a:pPr>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Wellington Arch, also known as Constitution Arch , is a triumphal arch located to the south of Hyde Park in central London . The arch,  were planned in 1825 by George IV to commemorate Britain's victories in the Napoleonic Wars. The Wellington Arch was also conceived as an outer gateway to Constitution Hill and therefore a grand entrance into central London from the west. The Wellington Arch was built between 1826-1830 to a design by </a:t>
            </a:r>
            <a:r>
              <a:rPr lang="en-US" sz="2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Decimus</a:t>
            </a:r>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Burton.</a:t>
            </a:r>
            <a:endParaRPr lang="es-VE"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35845" name="Picture 5" descr="File:Wellingtonarch2008.jpg"/>
          <p:cNvPicPr>
            <a:picLocks noChangeAspect="1" noChangeArrowheads="1"/>
          </p:cNvPicPr>
          <p:nvPr/>
        </p:nvPicPr>
        <p:blipFill>
          <a:blip r:embed="rId3"/>
          <a:srcRect/>
          <a:stretch>
            <a:fillRect/>
          </a:stretch>
        </p:blipFill>
        <p:spPr bwMode="auto">
          <a:xfrm>
            <a:off x="5292725" y="1268413"/>
            <a:ext cx="3162300" cy="4554537"/>
          </a:xfrm>
          <a:prstGeom prst="rect">
            <a:avLst/>
          </a:prstGeom>
          <a:noFill/>
          <a:effectLst>
            <a:softEdge rad="317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35845"/>
                                        </p:tgtEl>
                                        <p:attrNameLst>
                                          <p:attrName>style.visibility</p:attrName>
                                        </p:attrNameLst>
                                      </p:cBhvr>
                                      <p:to>
                                        <p:strVal val="visible"/>
                                      </p:to>
                                    </p:set>
                                    <p:anim from="(-#ppt_w/2)" to="(#ppt_x)" calcmode="lin" valueType="num">
                                      <p:cBhvr>
                                        <p:cTn id="7" dur="600" fill="hold">
                                          <p:stCondLst>
                                            <p:cond delay="0"/>
                                          </p:stCondLst>
                                        </p:cTn>
                                        <p:tgtEl>
                                          <p:spTgt spid="35845"/>
                                        </p:tgtEl>
                                        <p:attrNameLst>
                                          <p:attrName>ppt_x</p:attrName>
                                        </p:attrNameLst>
                                      </p:cBhvr>
                                    </p:anim>
                                    <p:anim from="0" to="-1.0" calcmode="lin" valueType="num">
                                      <p:cBhvr>
                                        <p:cTn id="8" dur="200" decel="50000" autoRev="1" fill="hold">
                                          <p:stCondLst>
                                            <p:cond delay="600"/>
                                          </p:stCondLst>
                                        </p:cTn>
                                        <p:tgtEl>
                                          <p:spTgt spid="35845"/>
                                        </p:tgtEl>
                                        <p:attrNameLst>
                                          <p:attrName>xshear</p:attrName>
                                        </p:attrNameLst>
                                      </p:cBhvr>
                                    </p:anim>
                                    <p:animScale>
                                      <p:cBhvr>
                                        <p:cTn id="9" dur="200" decel="100000" autoRev="1" fill="hold">
                                          <p:stCondLst>
                                            <p:cond delay="600"/>
                                          </p:stCondLst>
                                        </p:cTn>
                                        <p:tgtEl>
                                          <p:spTgt spid="35845"/>
                                        </p:tgtEl>
                                      </p:cBhvr>
                                      <p:from x="100000" y="100000"/>
                                      <p:to x="80000" y="100000"/>
                                    </p:animScale>
                                    <p:anim by="(#ppt_h/3+#ppt_w*0.1)" calcmode="lin" valueType="num">
                                      <p:cBhvr additive="sum">
                                        <p:cTn id="10" dur="200" decel="100000" autoRev="1" fill="hold">
                                          <p:stCondLst>
                                            <p:cond delay="600"/>
                                          </p:stCondLst>
                                        </p:cTn>
                                        <p:tgtEl>
                                          <p:spTgt spid="35845"/>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35843"/>
                                        </p:tgtEl>
                                        <p:attrNameLst>
                                          <p:attrName>style.visibility</p:attrName>
                                        </p:attrNameLst>
                                      </p:cBhvr>
                                      <p:to>
                                        <p:strVal val="visible"/>
                                      </p:to>
                                    </p:set>
                                    <p:animEffect transition="in" filter="fade">
                                      <p:cBhvr>
                                        <p:cTn id="15" dur="1000"/>
                                        <p:tgtEl>
                                          <p:spTgt spid="35843"/>
                                        </p:tgtEl>
                                      </p:cBhvr>
                                    </p:animEffect>
                                    <p:anim calcmode="lin" valueType="num">
                                      <p:cBhvr>
                                        <p:cTn id="16" dur="1000" fill="hold"/>
                                        <p:tgtEl>
                                          <p:spTgt spid="35843"/>
                                        </p:tgtEl>
                                        <p:attrNameLst>
                                          <p:attrName>ppt_x</p:attrName>
                                        </p:attrNameLst>
                                      </p:cBhvr>
                                      <p:tavLst>
                                        <p:tav tm="0">
                                          <p:val>
                                            <p:strVal val="#ppt_x"/>
                                          </p:val>
                                        </p:tav>
                                        <p:tav tm="100000">
                                          <p:val>
                                            <p:strVal val="#ppt_x"/>
                                          </p:val>
                                        </p:tav>
                                      </p:tavLst>
                                    </p:anim>
                                    <p:anim calcmode="lin" valueType="num">
                                      <p:cBhvr>
                                        <p:cTn id="17" dur="1000" fill="hold"/>
                                        <p:tgtEl>
                                          <p:spTgt spid="358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392592" y="1318645"/>
            <a:ext cx="8637220" cy="3378864"/>
          </a:xfrm>
          <a:prstGeom prst="rect">
            <a:avLst/>
          </a:prstGeom>
          <a:noFill/>
          <a:ln w="9525">
            <a:noFill/>
            <a:miter lim="800000"/>
            <a:headEnd/>
            <a:tailEnd/>
          </a:ln>
          <a:effectLst/>
        </p:spPr>
        <p:txBody>
          <a:bodyPr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Calibri" pitchFamily="34" charset="0"/>
                <a:cs typeface="Times New Roman" pitchFamily="18" charset="0"/>
              </a:rPr>
              <a:t>The arch is significant because, in theory at least, it provides a structure which eliminates tensile stresses </a:t>
            </a:r>
            <a:r>
              <a:rPr lang="en-US"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Calibri" pitchFamily="34" charset="0"/>
                <a:cs typeface="Times New Roman" pitchFamily="18" charset="0"/>
              </a:rPr>
              <a:t>tensoin</a:t>
            </a: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Calibri" pitchFamily="34" charset="0"/>
                <a:cs typeface="Times New Roman" pitchFamily="18" charset="0"/>
              </a:rPr>
              <a:t> spanning an open space. All the forces are resolved into compressive stresses , this is useful because several of the available building materials such as stone, cast iron  and concrete can strongly resist compression but are very weak when tension, shear or </a:t>
            </a:r>
            <a:r>
              <a:rPr lang="en-US"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Calibri" pitchFamily="34" charset="0"/>
                <a:cs typeface="Times New Roman" pitchFamily="18" charset="0"/>
              </a:rPr>
              <a:t>torsional</a:t>
            </a: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Calibri" pitchFamily="34" charset="0"/>
                <a:cs typeface="Times New Roman" pitchFamily="18" charset="0"/>
              </a:rPr>
              <a:t> stress is applied to them. By using the arch configuration, significant spans can be achieved. </a:t>
            </a:r>
            <a:endPar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ndParaRPr>
          </a:p>
        </p:txBody>
      </p:sp>
      <p:sp>
        <p:nvSpPr>
          <p:cNvPr id="5" name="4 Rectángulo"/>
          <p:cNvSpPr/>
          <p:nvPr/>
        </p:nvSpPr>
        <p:spPr>
          <a:xfrm>
            <a:off x="2071669" y="390505"/>
            <a:ext cx="4903908" cy="923329"/>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s-E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CONCLUSION</a:t>
            </a:r>
          </a:p>
        </p:txBody>
      </p:sp>
      <p:pic>
        <p:nvPicPr>
          <p:cNvPr id="34820" name="Picture 4" descr="Arco-de-Constantino"/>
          <p:cNvPicPr>
            <a:picLocks noChangeAspect="1" noChangeArrowheads="1"/>
          </p:cNvPicPr>
          <p:nvPr/>
        </p:nvPicPr>
        <p:blipFill>
          <a:blip r:embed="rId2"/>
          <a:srcRect/>
          <a:stretch>
            <a:fillRect/>
          </a:stretch>
        </p:blipFill>
        <p:spPr bwMode="auto">
          <a:xfrm>
            <a:off x="5795963" y="4508500"/>
            <a:ext cx="2735262" cy="20478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33793"/>
                                        </p:tgtEl>
                                        <p:attrNameLst>
                                          <p:attrName>style.visibility</p:attrName>
                                        </p:attrNameLst>
                                      </p:cBhvr>
                                      <p:to>
                                        <p:strVal val="visible"/>
                                      </p:to>
                                    </p:set>
                                    <p:animEffect transition="in" filter="dissolve">
                                      <p:cBhvr>
                                        <p:cTn id="14" dur="500"/>
                                        <p:tgtEl>
                                          <p:spTgt spid="337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071802" y="428604"/>
            <a:ext cx="2449709" cy="1754326"/>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s-E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INDEX</a:t>
            </a:r>
          </a:p>
          <a:p>
            <a:pPr algn="ctr" fontAlgn="auto">
              <a:spcBef>
                <a:spcPts val="0"/>
              </a:spcBef>
              <a:spcAft>
                <a:spcPts val="0"/>
              </a:spcAft>
              <a:defRPr/>
            </a:pPr>
            <a:endParaRPr lang="es-E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endParaRPr>
          </a:p>
        </p:txBody>
      </p:sp>
      <p:sp>
        <p:nvSpPr>
          <p:cNvPr id="3" name="2 Rectángulo"/>
          <p:cNvSpPr/>
          <p:nvPr/>
        </p:nvSpPr>
        <p:spPr>
          <a:xfrm>
            <a:off x="857224" y="1500174"/>
            <a:ext cx="2854436" cy="461665"/>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buClr>
                <a:srgbClr val="00B050"/>
              </a:buClr>
              <a:buSzPct val="101000"/>
              <a:buFont typeface="Arial" pitchFamily="34" charset="0"/>
              <a:buChar char="•"/>
              <a:defRPr/>
            </a:pPr>
            <a:r>
              <a:rPr lang="es-E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 INTRODUCTION</a:t>
            </a:r>
          </a:p>
        </p:txBody>
      </p:sp>
      <p:sp>
        <p:nvSpPr>
          <p:cNvPr id="4" name="3 Rectángulo"/>
          <p:cNvSpPr/>
          <p:nvPr/>
        </p:nvSpPr>
        <p:spPr>
          <a:xfrm>
            <a:off x="857224" y="2000240"/>
            <a:ext cx="1735861" cy="461665"/>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buClr>
                <a:srgbClr val="00B050"/>
              </a:buClr>
              <a:buFont typeface="Arial" pitchFamily="34" charset="0"/>
              <a:buChar char="•"/>
              <a:defRPr/>
            </a:pPr>
            <a:r>
              <a:rPr lang="es-E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 HISTORY</a:t>
            </a:r>
            <a:endPar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endParaRPr>
          </a:p>
        </p:txBody>
      </p:sp>
      <p:sp>
        <p:nvSpPr>
          <p:cNvPr id="5" name="4 Rectángulo"/>
          <p:cNvSpPr/>
          <p:nvPr/>
        </p:nvSpPr>
        <p:spPr>
          <a:xfrm>
            <a:off x="857224" y="2571744"/>
            <a:ext cx="3003194" cy="461665"/>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fontAlgn="auto">
              <a:spcBef>
                <a:spcPts val="0"/>
              </a:spcBef>
              <a:spcAft>
                <a:spcPts val="0"/>
              </a:spcAft>
              <a:buClr>
                <a:srgbClr val="00B050"/>
              </a:buClr>
              <a:buFont typeface="Arial" pitchFamily="34" charset="0"/>
              <a:buChar char="•"/>
              <a:defRPr/>
            </a:pPr>
            <a:r>
              <a:rPr lang="es-E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TYPES OF ARCHES</a:t>
            </a:r>
          </a:p>
        </p:txBody>
      </p:sp>
      <p:pic>
        <p:nvPicPr>
          <p:cNvPr id="12290" name="Picture 2" descr="http://www.livius.org/a/libya/lepcis_magna/arch_severus/arch_severus_sw.jpg"/>
          <p:cNvPicPr>
            <a:picLocks noChangeAspect="1" noChangeArrowheads="1"/>
          </p:cNvPicPr>
          <p:nvPr/>
        </p:nvPicPr>
        <p:blipFill>
          <a:blip r:embed="rId2"/>
          <a:srcRect/>
          <a:stretch>
            <a:fillRect/>
          </a:stretch>
        </p:blipFill>
        <p:spPr bwMode="auto">
          <a:xfrm>
            <a:off x="5140317" y="1214421"/>
            <a:ext cx="3556012" cy="5357851"/>
          </a:xfrm>
          <a:prstGeom prst="rect">
            <a:avLst/>
          </a:prstGeom>
          <a:ln>
            <a:noFill/>
          </a:ln>
          <a:effectLst>
            <a:outerShdw blurRad="292100" dist="139700" dir="2700000" algn="tl" rotWithShape="0">
              <a:srgbClr val="333333">
                <a:alpha val="65000"/>
              </a:srgbClr>
            </a:outerShdw>
            <a:softEdge rad="317500"/>
          </a:effectLst>
        </p:spPr>
      </p:pic>
      <p:sp>
        <p:nvSpPr>
          <p:cNvPr id="8" name="7 Rectángulo"/>
          <p:cNvSpPr/>
          <p:nvPr/>
        </p:nvSpPr>
        <p:spPr>
          <a:xfrm>
            <a:off x="851821" y="4429132"/>
            <a:ext cx="3220113" cy="461665"/>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buClr>
                <a:srgbClr val="00B050"/>
              </a:buClr>
              <a:buFont typeface="Arial" pitchFamily="34" charset="0"/>
              <a:buChar char="•"/>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nstantia" pitchFamily="18" charset="0"/>
                <a:ea typeface="+mj-ea"/>
                <a:cs typeface="+mj-cs"/>
              </a:rPr>
              <a:t>ARCH IN  THE CITY </a:t>
            </a:r>
            <a:endPar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1" name="10 Rectángulo"/>
          <p:cNvSpPr/>
          <p:nvPr/>
        </p:nvSpPr>
        <p:spPr>
          <a:xfrm>
            <a:off x="857224" y="3071810"/>
            <a:ext cx="3376438" cy="461665"/>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buClr>
                <a:srgbClr val="00B050"/>
              </a:buClr>
              <a:buFont typeface="Arial" pitchFamily="34" charset="0"/>
              <a:buChar char="•"/>
              <a:defRPr/>
            </a:pPr>
            <a:r>
              <a:rPr lang="es-E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PARTS OF THE ARCH</a:t>
            </a:r>
            <a:endPar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3" name="12 Rectángulo"/>
          <p:cNvSpPr/>
          <p:nvPr/>
        </p:nvSpPr>
        <p:spPr>
          <a:xfrm>
            <a:off x="857224" y="3571876"/>
            <a:ext cx="4000528" cy="830997"/>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buClr>
                <a:srgbClr val="00B050"/>
              </a:buClr>
              <a:buFont typeface="Arial" pitchFamily="34" charset="0"/>
              <a:buChar char="•"/>
              <a:defRPr/>
            </a:pPr>
            <a:r>
              <a:rPr lang="es-E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ELEMENTS DERIVED FROM THE ARCH</a:t>
            </a:r>
            <a:endPar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ndParaRPr>
          </a:p>
        </p:txBody>
      </p:sp>
      <p:sp>
        <p:nvSpPr>
          <p:cNvPr id="15" name="14 Rectángulo"/>
          <p:cNvSpPr/>
          <p:nvPr/>
        </p:nvSpPr>
        <p:spPr>
          <a:xfrm>
            <a:off x="863008" y="4967599"/>
            <a:ext cx="2351670" cy="461665"/>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buClr>
                <a:srgbClr val="00B050"/>
              </a:buClr>
              <a:buFont typeface="Arial" pitchFamily="34" charset="0"/>
              <a:buChar char="•"/>
              <a:defRPr/>
            </a:pPr>
            <a:r>
              <a:rPr lang="es-E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CONCLUSION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3" name="Picture 5" descr="http://www.technologystudent.com/images6/pond1.jpg"/>
          <p:cNvPicPr>
            <a:picLocks noChangeAspect="1" noChangeArrowheads="1"/>
          </p:cNvPicPr>
          <p:nvPr/>
        </p:nvPicPr>
        <p:blipFill>
          <a:blip r:embed="rId2">
            <a:lum bright="14000" contrast="-59000"/>
          </a:blip>
          <a:srcRect/>
          <a:stretch>
            <a:fillRect/>
          </a:stretch>
        </p:blipFill>
        <p:spPr bwMode="auto">
          <a:xfrm>
            <a:off x="428596" y="214290"/>
            <a:ext cx="8286808" cy="6482998"/>
          </a:xfrm>
          <a:prstGeom prst="rect">
            <a:avLst/>
          </a:prstGeom>
          <a:effectLst>
            <a:reflection blurRad="6350" stA="52000" endA="300" endPos="35000" dir="5400000" sy="-100000" algn="bl" rotWithShape="0"/>
            <a:softEdge rad="635000"/>
          </a:effectLst>
        </p:spPr>
      </p:pic>
      <p:sp>
        <p:nvSpPr>
          <p:cNvPr id="2" name="1 Rectángulo"/>
          <p:cNvSpPr/>
          <p:nvPr/>
        </p:nvSpPr>
        <p:spPr>
          <a:xfrm>
            <a:off x="1071538" y="500042"/>
            <a:ext cx="7358114" cy="2677656"/>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fontAlgn="auto">
              <a:spcBef>
                <a:spcPts val="0"/>
              </a:spcBef>
              <a:spcAft>
                <a:spcPts val="0"/>
              </a:spcAft>
              <a:defRPr/>
            </a:pPr>
            <a:endParaRPr lang="es-VE"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endParaRPr>
          </a:p>
          <a:p>
            <a:pPr fontAlgn="auto">
              <a:spcBef>
                <a:spcPts val="0"/>
              </a:spcBef>
              <a:spcAft>
                <a:spcPts val="0"/>
              </a:spcAft>
              <a:defRPr/>
            </a:pPr>
            <a:endParaRPr lang="es-VE"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endParaRPr>
          </a:p>
          <a:p>
            <a:pPr algn="ctr" fontAlgn="auto">
              <a:spcBef>
                <a:spcPts val="0"/>
              </a:spcBef>
              <a:spcAft>
                <a:spcPts val="0"/>
              </a:spcAft>
              <a:defRPr/>
            </a:pPr>
            <a:r>
              <a:rPr lang="en-U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 </a:t>
            </a:r>
          </a:p>
          <a:p>
            <a:pPr algn="ctr" fontAlgn="auto">
              <a:spcBef>
                <a:spcPts val="0"/>
              </a:spcBef>
              <a:spcAft>
                <a:spcPts val="0"/>
              </a:spcAft>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An arch is a structure that spans a space while supporting weight</a:t>
            </a:r>
          </a:p>
          <a:p>
            <a:pPr algn="ctr" fontAlgn="auto">
              <a:spcBef>
                <a:spcPts val="0"/>
              </a:spcBef>
              <a:spcAft>
                <a:spcPts val="0"/>
              </a:spcAft>
              <a:defRPr/>
            </a:pPr>
            <a:endParaRPr lang="en-U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endParaRPr>
          </a:p>
          <a:p>
            <a:pPr algn="ctr" fontAlgn="auto">
              <a:spcBef>
                <a:spcPts val="0"/>
              </a:spcBef>
              <a:spcAft>
                <a:spcPts val="0"/>
              </a:spcAft>
              <a:defRPr/>
            </a:pPr>
            <a:endParaRPr lang="es-VE"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endParaRPr>
          </a:p>
        </p:txBody>
      </p:sp>
      <p:sp>
        <p:nvSpPr>
          <p:cNvPr id="4" name="3 Rectángulo"/>
          <p:cNvSpPr/>
          <p:nvPr/>
        </p:nvSpPr>
        <p:spPr>
          <a:xfrm>
            <a:off x="428596" y="2643182"/>
            <a:ext cx="7715304" cy="830997"/>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fontAlgn="auto">
              <a:spcBef>
                <a:spcPts val="0"/>
              </a:spcBef>
              <a:spcAft>
                <a:spcPts val="0"/>
              </a:spcAft>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In masonry construction, arches have several great advantages over horizontal beams, or lintels:</a:t>
            </a:r>
          </a:p>
        </p:txBody>
      </p:sp>
      <p:sp>
        <p:nvSpPr>
          <p:cNvPr id="7" name="6 Rectángulo"/>
          <p:cNvSpPr/>
          <p:nvPr/>
        </p:nvSpPr>
        <p:spPr>
          <a:xfrm>
            <a:off x="1785918" y="428604"/>
            <a:ext cx="5861797"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s-E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INTRODUCTION</a:t>
            </a:r>
          </a:p>
        </p:txBody>
      </p:sp>
      <p:sp>
        <p:nvSpPr>
          <p:cNvPr id="10" name="9 Rectángulo"/>
          <p:cNvSpPr/>
          <p:nvPr/>
        </p:nvSpPr>
        <p:spPr>
          <a:xfrm>
            <a:off x="1071538" y="3786190"/>
            <a:ext cx="5699509" cy="461665"/>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fontAlgn="auto">
              <a:spcBef>
                <a:spcPts val="0"/>
              </a:spcBef>
              <a:spcAft>
                <a:spcPts val="0"/>
              </a:spcAft>
              <a:buClr>
                <a:srgbClr val="00B050"/>
              </a:buClr>
              <a:buFont typeface="Arial" pitchFamily="34" charset="0"/>
              <a:buChar char="•"/>
              <a:defRPr/>
            </a:pPr>
            <a: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 </a:t>
            </a: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They can span much wider openings.</a:t>
            </a:r>
          </a:p>
        </p:txBody>
      </p:sp>
      <p:sp>
        <p:nvSpPr>
          <p:cNvPr id="16" name="15 Rectángulo"/>
          <p:cNvSpPr/>
          <p:nvPr/>
        </p:nvSpPr>
        <p:spPr>
          <a:xfrm>
            <a:off x="1071538" y="4714884"/>
            <a:ext cx="5586572" cy="1200329"/>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fontAlgn="auto">
              <a:spcBef>
                <a:spcPts val="0"/>
              </a:spcBef>
              <a:spcAft>
                <a:spcPts val="0"/>
              </a:spcAft>
              <a:buClr>
                <a:srgbClr val="00B050"/>
              </a:buClr>
              <a:buFont typeface="Arial" pitchFamily="34" charset="0"/>
              <a:buChar char="•"/>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Calibri" pitchFamily="34" charset="0"/>
                <a:cs typeface="Times New Roman" pitchFamily="18" charset="0"/>
              </a:rPr>
              <a:t>An arch can also carry a much greater load than a horizontal beam can support.</a:t>
            </a:r>
            <a:endPar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4"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from="(-#ppt_w/2)" to="(#ppt_x)" calcmode="lin" valueType="num">
                                      <p:cBhvr>
                                        <p:cTn id="14" dur="1200" fill="hold">
                                          <p:stCondLst>
                                            <p:cond delay="0"/>
                                          </p:stCondLst>
                                        </p:cTn>
                                        <p:tgtEl>
                                          <p:spTgt spid="4"/>
                                        </p:tgtEl>
                                        <p:attrNameLst>
                                          <p:attrName>ppt_x</p:attrName>
                                        </p:attrNameLst>
                                      </p:cBhvr>
                                    </p:anim>
                                    <p:anim from="0" to="-1.0" calcmode="lin" valueType="num">
                                      <p:cBhvr>
                                        <p:cTn id="15" dur="400" decel="50000" autoRev="1" fill="hold">
                                          <p:stCondLst>
                                            <p:cond delay="1200"/>
                                          </p:stCondLst>
                                        </p:cTn>
                                        <p:tgtEl>
                                          <p:spTgt spid="4"/>
                                        </p:tgtEl>
                                        <p:attrNameLst>
                                          <p:attrName>xshear</p:attrName>
                                        </p:attrNameLst>
                                      </p:cBhvr>
                                    </p:anim>
                                    <p:animScale>
                                      <p:cBhvr>
                                        <p:cTn id="16" dur="400" decel="100000" autoRev="1" fill="hold">
                                          <p:stCondLst>
                                            <p:cond delay="1200"/>
                                          </p:stCondLst>
                                        </p:cTn>
                                        <p:tgtEl>
                                          <p:spTgt spid="4"/>
                                        </p:tgtEl>
                                      </p:cBhvr>
                                      <p:from x="100000" y="100000"/>
                                      <p:to x="80000" y="100000"/>
                                    </p:animScale>
                                    <p:anim by="(#ppt_h/3+#ppt_w*0.1)" calcmode="lin" valueType="num">
                                      <p:cBhvr additive="sum">
                                        <p:cTn id="17" dur="400" decel="100000" autoRev="1" fill="hold">
                                          <p:stCondLst>
                                            <p:cond delay="1200"/>
                                          </p:stCondLst>
                                        </p:cTn>
                                        <p:tgtEl>
                                          <p:spTgt spid="4"/>
                                        </p:tgtEl>
                                        <p:attrNameLst>
                                          <p:attrName>ppt_x</p:attrName>
                                        </p:attrNameLst>
                                      </p:cBhvr>
                                    </p:anim>
                                  </p:childTnLst>
                                </p:cTn>
                              </p:par>
                            </p:childTnLst>
                          </p:cTn>
                        </p:par>
                      </p:childTnLst>
                    </p:cTn>
                  </p:par>
                  <p:par>
                    <p:cTn id="18" fill="hold">
                      <p:stCondLst>
                        <p:cond delay="indefinite"/>
                      </p:stCondLst>
                      <p:childTnLst>
                        <p:par>
                          <p:cTn id="19" fill="hold">
                            <p:stCondLst>
                              <p:cond delay="0"/>
                            </p:stCondLst>
                            <p:childTnLst>
                              <p:par>
                                <p:cTn id="20" presetID="52"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Scale>
                                      <p:cBhvr>
                                        <p:cTn id="22"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0"/>
                                        </p:tgtEl>
                                        <p:attrNameLst>
                                          <p:attrName>ppt_x</p:attrName>
                                          <p:attrName>ppt_y</p:attrName>
                                        </p:attrNameLst>
                                      </p:cBhvr>
                                    </p:animMotion>
                                    <p:animEffect transition="in" filter="fade">
                                      <p:cBhvr>
                                        <p:cTn id="24" dur="10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52" presetClass="entr" presetSubtype="0"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animScale>
                                      <p:cBhvr>
                                        <p:cTn id="29"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16"/>
                                        </p:tgtEl>
                                        <p:attrNameLst>
                                          <p:attrName>ppt_x</p:attrName>
                                          <p:attrName>ppt_y</p:attrName>
                                        </p:attrNameLst>
                                      </p:cBhvr>
                                    </p:animMotion>
                                    <p:animEffect transition="in" filter="fade">
                                      <p:cBhvr>
                                        <p:cTn id="31"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p:cNvSpPr/>
          <p:nvPr/>
        </p:nvSpPr>
        <p:spPr>
          <a:xfrm>
            <a:off x="214282" y="1714488"/>
            <a:ext cx="8429684" cy="461665"/>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fontAlgn="auto">
              <a:spcBef>
                <a:spcPts val="0"/>
              </a:spcBef>
              <a:spcAft>
                <a:spcPts val="0"/>
              </a:spcAft>
              <a:buClr>
                <a:srgbClr val="00B050"/>
              </a:buClr>
              <a:buFont typeface="Wingdings" pitchFamily="2" charset="2"/>
              <a:buChar char="Ø"/>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Arches were known in ancient Egypt and Greece.</a:t>
            </a:r>
          </a:p>
        </p:txBody>
      </p:sp>
      <p:sp>
        <p:nvSpPr>
          <p:cNvPr id="11" name="10 Rectángulo"/>
          <p:cNvSpPr/>
          <p:nvPr/>
        </p:nvSpPr>
        <p:spPr>
          <a:xfrm>
            <a:off x="2928926" y="500042"/>
            <a:ext cx="3315972"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s-E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HISTORY</a:t>
            </a:r>
            <a:endParaRPr lang="es-VE"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endParaRPr>
          </a:p>
        </p:txBody>
      </p:sp>
      <p:sp>
        <p:nvSpPr>
          <p:cNvPr id="12" name="11 Rectángulo"/>
          <p:cNvSpPr/>
          <p:nvPr/>
        </p:nvSpPr>
        <p:spPr>
          <a:xfrm>
            <a:off x="214282" y="2500306"/>
            <a:ext cx="5500726" cy="1569660"/>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fontAlgn="auto">
              <a:spcBef>
                <a:spcPts val="0"/>
              </a:spcBef>
              <a:spcAft>
                <a:spcPts val="0"/>
              </a:spcAft>
              <a:defRPr/>
            </a:pPr>
            <a:endPar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endParaRPr>
          </a:p>
          <a:p>
            <a:pPr fontAlgn="auto">
              <a:spcBef>
                <a:spcPts val="0"/>
              </a:spcBef>
              <a:spcAft>
                <a:spcPts val="0"/>
              </a:spcAft>
              <a:buClr>
                <a:srgbClr val="00B050"/>
              </a:buClr>
              <a:buFont typeface="Wingdings" pitchFamily="2" charset="2"/>
              <a:buChar char="Ø"/>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The Romans used the semicircular arch in bridges, aqueducts, and large-scale architecture. </a:t>
            </a:r>
          </a:p>
        </p:txBody>
      </p:sp>
      <p:sp>
        <p:nvSpPr>
          <p:cNvPr id="13" name="12 Rectángulo"/>
          <p:cNvSpPr/>
          <p:nvPr/>
        </p:nvSpPr>
        <p:spPr>
          <a:xfrm>
            <a:off x="214282" y="4857760"/>
            <a:ext cx="5357850" cy="830997"/>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fontAlgn="auto">
              <a:spcBef>
                <a:spcPts val="0"/>
              </a:spcBef>
              <a:spcAft>
                <a:spcPts val="0"/>
              </a:spcAft>
              <a:buClr>
                <a:srgbClr val="00B050"/>
              </a:buClr>
              <a:buFont typeface="Wingdings" pitchFamily="2" charset="2"/>
              <a:buChar char="Ø"/>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The Arabs popularized the pointed arch.</a:t>
            </a:r>
          </a:p>
        </p:txBody>
      </p:sp>
      <p:pic>
        <p:nvPicPr>
          <p:cNvPr id="7" name="Picture 2" descr="http://imagecache5.art.com/p/LRG/36/3607/GI1EF00Z/arches-along-exterior-of-the-coliseum-in-rome-italy.jpg"/>
          <p:cNvPicPr>
            <a:picLocks noChangeAspect="1" noChangeArrowheads="1"/>
          </p:cNvPicPr>
          <p:nvPr/>
        </p:nvPicPr>
        <p:blipFill>
          <a:blip r:embed="rId3"/>
          <a:srcRect/>
          <a:stretch>
            <a:fillRect/>
          </a:stretch>
        </p:blipFill>
        <p:spPr bwMode="auto">
          <a:xfrm>
            <a:off x="6572264" y="1785926"/>
            <a:ext cx="2357422" cy="3138580"/>
          </a:xfrm>
          <a:prstGeom prst="rect">
            <a:avLst/>
          </a:prstGeom>
          <a:noFill/>
          <a:effectLst>
            <a:softEdge rad="635000"/>
          </a:effectLst>
        </p:spPr>
      </p:pic>
      <p:pic>
        <p:nvPicPr>
          <p:cNvPr id="10244" name="Picture 4" descr="http://images.travelpod.com/tw_slides/ta00/a81/17a/gothic-arches-chandeliers-inside-notre-dame-maisons-alfort.jpg"/>
          <p:cNvPicPr>
            <a:picLocks noChangeAspect="1" noChangeArrowheads="1"/>
          </p:cNvPicPr>
          <p:nvPr/>
        </p:nvPicPr>
        <p:blipFill>
          <a:blip r:embed="rId4"/>
          <a:srcRect/>
          <a:stretch>
            <a:fillRect/>
          </a:stretch>
        </p:blipFill>
        <p:spPr bwMode="auto">
          <a:xfrm>
            <a:off x="5286380" y="4643446"/>
            <a:ext cx="2643206" cy="1982405"/>
          </a:xfrm>
          <a:prstGeom prst="rect">
            <a:avLst/>
          </a:prstGeom>
          <a:noFill/>
          <a:effectLst>
            <a:softEdge rad="317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53"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2000" fill="hold"/>
                                        <p:tgtEl>
                                          <p:spTgt spid="7"/>
                                        </p:tgtEl>
                                        <p:attrNameLst>
                                          <p:attrName>ppt_w</p:attrName>
                                        </p:attrNameLst>
                                      </p:cBhvr>
                                      <p:tavLst>
                                        <p:tav tm="0">
                                          <p:val>
                                            <p:fltVal val="0"/>
                                          </p:val>
                                        </p:tav>
                                        <p:tav tm="100000">
                                          <p:val>
                                            <p:strVal val="#ppt_w"/>
                                          </p:val>
                                        </p:tav>
                                      </p:tavLst>
                                    </p:anim>
                                    <p:anim calcmode="lin" valueType="num">
                                      <p:cBhvr>
                                        <p:cTn id="21" dur="2000" fill="hold"/>
                                        <p:tgtEl>
                                          <p:spTgt spid="7"/>
                                        </p:tgtEl>
                                        <p:attrNameLst>
                                          <p:attrName>ppt_h</p:attrName>
                                        </p:attrNameLst>
                                      </p:cBhvr>
                                      <p:tavLst>
                                        <p:tav tm="0">
                                          <p:val>
                                            <p:fltVal val="0"/>
                                          </p:val>
                                        </p:tav>
                                        <p:tav tm="100000">
                                          <p:val>
                                            <p:strVal val="#ppt_h"/>
                                          </p:val>
                                        </p:tav>
                                      </p:tavLst>
                                    </p:anim>
                                    <p:animEffect transition="in" filter="fade">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000" fill="hold"/>
                                        <p:tgtEl>
                                          <p:spTgt spid="13"/>
                                        </p:tgtEl>
                                        <p:attrNameLst>
                                          <p:attrName>ppt_x</p:attrName>
                                        </p:attrNameLst>
                                      </p:cBhvr>
                                      <p:tavLst>
                                        <p:tav tm="0">
                                          <p:val>
                                            <p:strVal val="#ppt_x"/>
                                          </p:val>
                                        </p:tav>
                                        <p:tav tm="100000">
                                          <p:val>
                                            <p:strVal val="#ppt_x"/>
                                          </p:val>
                                        </p:tav>
                                      </p:tavLst>
                                    </p:anim>
                                    <p:anim calcmode="lin" valueType="num">
                                      <p:cBhvr additive="base">
                                        <p:cTn id="28" dur="10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53" presetClass="entr" presetSubtype="0" fill="hold" nodeType="afterEffect">
                                  <p:stCondLst>
                                    <p:cond delay="0"/>
                                  </p:stCondLst>
                                  <p:childTnLst>
                                    <p:set>
                                      <p:cBhvr>
                                        <p:cTn id="31" dur="1" fill="hold">
                                          <p:stCondLst>
                                            <p:cond delay="0"/>
                                          </p:stCondLst>
                                        </p:cTn>
                                        <p:tgtEl>
                                          <p:spTgt spid="10244"/>
                                        </p:tgtEl>
                                        <p:attrNameLst>
                                          <p:attrName>style.visibility</p:attrName>
                                        </p:attrNameLst>
                                      </p:cBhvr>
                                      <p:to>
                                        <p:strVal val="visible"/>
                                      </p:to>
                                    </p:set>
                                    <p:anim calcmode="lin" valueType="num">
                                      <p:cBhvr>
                                        <p:cTn id="32" dur="2000" fill="hold"/>
                                        <p:tgtEl>
                                          <p:spTgt spid="10244"/>
                                        </p:tgtEl>
                                        <p:attrNameLst>
                                          <p:attrName>ppt_w</p:attrName>
                                        </p:attrNameLst>
                                      </p:cBhvr>
                                      <p:tavLst>
                                        <p:tav tm="0">
                                          <p:val>
                                            <p:fltVal val="0"/>
                                          </p:val>
                                        </p:tav>
                                        <p:tav tm="100000">
                                          <p:val>
                                            <p:strVal val="#ppt_w"/>
                                          </p:val>
                                        </p:tav>
                                      </p:tavLst>
                                    </p:anim>
                                    <p:anim calcmode="lin" valueType="num">
                                      <p:cBhvr>
                                        <p:cTn id="33" dur="2000" fill="hold"/>
                                        <p:tgtEl>
                                          <p:spTgt spid="10244"/>
                                        </p:tgtEl>
                                        <p:attrNameLst>
                                          <p:attrName>ppt_h</p:attrName>
                                        </p:attrNameLst>
                                      </p:cBhvr>
                                      <p:tavLst>
                                        <p:tav tm="0">
                                          <p:val>
                                            <p:fltVal val="0"/>
                                          </p:val>
                                        </p:tav>
                                        <p:tav tm="100000">
                                          <p:val>
                                            <p:strVal val="#ppt_h"/>
                                          </p:val>
                                        </p:tav>
                                      </p:tavLst>
                                    </p:anim>
                                    <p:animEffect transition="in" filter="fade">
                                      <p:cBhvr>
                                        <p:cTn id="34" dur="20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71538" y="1500174"/>
            <a:ext cx="5500726" cy="830997"/>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fontAlgn="auto">
              <a:spcBef>
                <a:spcPts val="0"/>
              </a:spcBef>
              <a:spcAft>
                <a:spcPts val="0"/>
              </a:spcAft>
              <a:buClr>
                <a:srgbClr val="00B050"/>
              </a:buClr>
              <a:buFont typeface="Wingdings" pitchFamily="2" charset="2"/>
              <a:buChar char="Ø"/>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In the late Middle  Ages the segmental arch was introduced. </a:t>
            </a:r>
          </a:p>
        </p:txBody>
      </p:sp>
      <p:sp>
        <p:nvSpPr>
          <p:cNvPr id="4" name="3 Rectángulo"/>
          <p:cNvSpPr/>
          <p:nvPr/>
        </p:nvSpPr>
        <p:spPr>
          <a:xfrm>
            <a:off x="3071802" y="4143380"/>
            <a:ext cx="5072098" cy="1200329"/>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fontAlgn="auto">
              <a:spcBef>
                <a:spcPts val="0"/>
              </a:spcBef>
              <a:spcAft>
                <a:spcPts val="0"/>
              </a:spcAft>
              <a:buClr>
                <a:srgbClr val="00B050"/>
              </a:buClr>
              <a:buFont typeface="Wingdings" pitchFamily="2" charset="2"/>
              <a:buChar char="Ø"/>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Modern arches of steel, concrete, or laminated wood</a:t>
            </a:r>
            <a:r>
              <a:rPr lang="en-US" sz="2400" b="1" u="sng"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 </a:t>
            </a: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are highly rigid and lightweight.</a:t>
            </a:r>
            <a:endParaRPr lang="es-E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endParaRPr>
          </a:p>
        </p:txBody>
      </p:sp>
      <p:pic>
        <p:nvPicPr>
          <p:cNvPr id="16388" name="Picture 4" descr="http://upload.wikimedia.org/wikipedia/commons/8/89/Gateway_arch.jpg">
            <a:hlinkClick r:id="rId2"/>
          </p:cNvPr>
          <p:cNvPicPr>
            <a:picLocks noChangeAspect="1" noChangeArrowheads="1"/>
          </p:cNvPicPr>
          <p:nvPr/>
        </p:nvPicPr>
        <p:blipFill>
          <a:blip r:embed="rId3"/>
          <a:srcRect/>
          <a:stretch>
            <a:fillRect/>
          </a:stretch>
        </p:blipFill>
        <p:spPr bwMode="auto">
          <a:xfrm>
            <a:off x="928662" y="3214686"/>
            <a:ext cx="2262190" cy="2857500"/>
          </a:xfrm>
          <a:prstGeom prst="rect">
            <a:avLst/>
          </a:prstGeom>
          <a:noFill/>
          <a:effectLst>
            <a:softEdge rad="127000"/>
          </a:effectLst>
        </p:spPr>
      </p:pic>
      <p:pic>
        <p:nvPicPr>
          <p:cNvPr id="16390" name="Picture 6" descr="http://patrickmichellejenniferjosechina.weebly.com/uploads/1/8/8/1/1881820/926966.jpg"/>
          <p:cNvPicPr>
            <a:picLocks noChangeAspect="1" noChangeArrowheads="1"/>
          </p:cNvPicPr>
          <p:nvPr/>
        </p:nvPicPr>
        <p:blipFill>
          <a:blip r:embed="rId4"/>
          <a:srcRect/>
          <a:stretch>
            <a:fillRect/>
          </a:stretch>
        </p:blipFill>
        <p:spPr bwMode="auto">
          <a:xfrm>
            <a:off x="5929322" y="714356"/>
            <a:ext cx="2309812" cy="3233738"/>
          </a:xfrm>
          <a:prstGeom prst="rect">
            <a:avLst/>
          </a:prstGeom>
          <a:noFill/>
          <a:effectLst>
            <a:softEdge rad="317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16390"/>
                                        </p:tgtEl>
                                        <p:attrNameLst>
                                          <p:attrName>style.visibility</p:attrName>
                                        </p:attrNameLst>
                                      </p:cBhvr>
                                      <p:to>
                                        <p:strVal val="visible"/>
                                      </p:to>
                                    </p:set>
                                    <p:anim calcmode="lin" valueType="num">
                                      <p:cBhvr>
                                        <p:cTn id="13" dur="2000" fill="hold"/>
                                        <p:tgtEl>
                                          <p:spTgt spid="16390"/>
                                        </p:tgtEl>
                                        <p:attrNameLst>
                                          <p:attrName>ppt_w</p:attrName>
                                        </p:attrNameLst>
                                      </p:cBhvr>
                                      <p:tavLst>
                                        <p:tav tm="0">
                                          <p:val>
                                            <p:strVal val="#ppt_w*0.70"/>
                                          </p:val>
                                        </p:tav>
                                        <p:tav tm="100000">
                                          <p:val>
                                            <p:strVal val="#ppt_w"/>
                                          </p:val>
                                        </p:tav>
                                      </p:tavLst>
                                    </p:anim>
                                    <p:anim calcmode="lin" valueType="num">
                                      <p:cBhvr>
                                        <p:cTn id="14" dur="2000" fill="hold"/>
                                        <p:tgtEl>
                                          <p:spTgt spid="16390"/>
                                        </p:tgtEl>
                                        <p:attrNameLst>
                                          <p:attrName>ppt_h</p:attrName>
                                        </p:attrNameLst>
                                      </p:cBhvr>
                                      <p:tavLst>
                                        <p:tav tm="0">
                                          <p:val>
                                            <p:strVal val="#ppt_h"/>
                                          </p:val>
                                        </p:tav>
                                        <p:tav tm="100000">
                                          <p:val>
                                            <p:strVal val="#ppt_h"/>
                                          </p:val>
                                        </p:tav>
                                      </p:tavLst>
                                    </p:anim>
                                    <p:animEffect transition="in" filter="fade">
                                      <p:cBhvr>
                                        <p:cTn id="15" dur="2000"/>
                                        <p:tgtEl>
                                          <p:spTgt spid="16390"/>
                                        </p:tgtEl>
                                      </p:cBhvr>
                                    </p:animEffect>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nodeType="clickEffect">
                                  <p:stCondLst>
                                    <p:cond delay="0"/>
                                  </p:stCondLst>
                                  <p:childTnLst>
                                    <p:set>
                                      <p:cBhvr>
                                        <p:cTn id="19" dur="1" fill="hold">
                                          <p:stCondLst>
                                            <p:cond delay="0"/>
                                          </p:stCondLst>
                                        </p:cTn>
                                        <p:tgtEl>
                                          <p:spTgt spid="16388"/>
                                        </p:tgtEl>
                                        <p:attrNameLst>
                                          <p:attrName>style.visibility</p:attrName>
                                        </p:attrNameLst>
                                      </p:cBhvr>
                                      <p:to>
                                        <p:strVal val="visible"/>
                                      </p:to>
                                    </p:set>
                                    <p:anim calcmode="lin" valueType="num">
                                      <p:cBhvr>
                                        <p:cTn id="20" dur="1000" fill="hold"/>
                                        <p:tgtEl>
                                          <p:spTgt spid="16388"/>
                                        </p:tgtEl>
                                        <p:attrNameLst>
                                          <p:attrName>ppt_w</p:attrName>
                                        </p:attrNameLst>
                                      </p:cBhvr>
                                      <p:tavLst>
                                        <p:tav tm="0">
                                          <p:val>
                                            <p:strVal val="#ppt_w*0.70"/>
                                          </p:val>
                                        </p:tav>
                                        <p:tav tm="100000">
                                          <p:val>
                                            <p:strVal val="#ppt_w"/>
                                          </p:val>
                                        </p:tav>
                                      </p:tavLst>
                                    </p:anim>
                                    <p:anim calcmode="lin" valueType="num">
                                      <p:cBhvr>
                                        <p:cTn id="21" dur="1000" fill="hold"/>
                                        <p:tgtEl>
                                          <p:spTgt spid="16388"/>
                                        </p:tgtEl>
                                        <p:attrNameLst>
                                          <p:attrName>ppt_h</p:attrName>
                                        </p:attrNameLst>
                                      </p:cBhvr>
                                      <p:tavLst>
                                        <p:tav tm="0">
                                          <p:val>
                                            <p:strVal val="#ppt_h"/>
                                          </p:val>
                                        </p:tav>
                                        <p:tav tm="100000">
                                          <p:val>
                                            <p:strVal val="#ppt_h"/>
                                          </p:val>
                                        </p:tav>
                                      </p:tavLst>
                                    </p:anim>
                                    <p:animEffect transition="in" filter="fade">
                                      <p:cBhvr>
                                        <p:cTn id="22" dur="1000"/>
                                        <p:tgtEl>
                                          <p:spTgt spid="16388"/>
                                        </p:tgtEl>
                                      </p:cBhvr>
                                    </p:animEffect>
                                  </p:childTnLst>
                                </p:cTn>
                              </p:par>
                              <p:par>
                                <p:cTn id="23" presetID="54" presetClass="entr" presetSubtype="0" accel="10000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2000" fill="hold"/>
                                        <p:tgtEl>
                                          <p:spTgt spid="4"/>
                                        </p:tgtEl>
                                        <p:attrNameLst>
                                          <p:attrName>ppt_w</p:attrName>
                                        </p:attrNameLst>
                                      </p:cBhvr>
                                      <p:tavLst>
                                        <p:tav tm="0">
                                          <p:val>
                                            <p:strVal val="#ppt_w*0.05"/>
                                          </p:val>
                                        </p:tav>
                                        <p:tav tm="100000">
                                          <p:val>
                                            <p:strVal val="#ppt_w"/>
                                          </p:val>
                                        </p:tav>
                                      </p:tavLst>
                                    </p:anim>
                                    <p:anim calcmode="lin" valueType="num">
                                      <p:cBhvr>
                                        <p:cTn id="26" dur="2000" fill="hold"/>
                                        <p:tgtEl>
                                          <p:spTgt spid="4"/>
                                        </p:tgtEl>
                                        <p:attrNameLst>
                                          <p:attrName>ppt_h</p:attrName>
                                        </p:attrNameLst>
                                      </p:cBhvr>
                                      <p:tavLst>
                                        <p:tav tm="0">
                                          <p:val>
                                            <p:strVal val="#ppt_h"/>
                                          </p:val>
                                        </p:tav>
                                        <p:tav tm="100000">
                                          <p:val>
                                            <p:strVal val="#ppt_h"/>
                                          </p:val>
                                        </p:tav>
                                      </p:tavLst>
                                    </p:anim>
                                    <p:anim calcmode="lin" valueType="num">
                                      <p:cBhvr>
                                        <p:cTn id="27" dur="2000" fill="hold"/>
                                        <p:tgtEl>
                                          <p:spTgt spid="4"/>
                                        </p:tgtEl>
                                        <p:attrNameLst>
                                          <p:attrName>ppt_x</p:attrName>
                                        </p:attrNameLst>
                                      </p:cBhvr>
                                      <p:tavLst>
                                        <p:tav tm="0">
                                          <p:val>
                                            <p:strVal val="#ppt_x-.2"/>
                                          </p:val>
                                        </p:tav>
                                        <p:tav tm="100000">
                                          <p:val>
                                            <p:strVal val="#ppt_x"/>
                                          </p:val>
                                        </p:tav>
                                      </p:tavLst>
                                    </p:anim>
                                    <p:anim calcmode="lin" valueType="num">
                                      <p:cBhvr>
                                        <p:cTn id="28" dur="2000" fill="hold"/>
                                        <p:tgtEl>
                                          <p:spTgt spid="4"/>
                                        </p:tgtEl>
                                        <p:attrNameLst>
                                          <p:attrName>ppt_y</p:attrName>
                                        </p:attrNameLst>
                                      </p:cBhvr>
                                      <p:tavLst>
                                        <p:tav tm="0">
                                          <p:val>
                                            <p:strVal val="#ppt_y"/>
                                          </p:val>
                                        </p:tav>
                                        <p:tav tm="100000">
                                          <p:val>
                                            <p:strVal val="#ppt_y"/>
                                          </p:val>
                                        </p:tav>
                                      </p:tavLst>
                                    </p:anim>
                                    <p:animEffect transition="in" filter="fade">
                                      <p:cBhvr>
                                        <p:cTn id="2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28728" y="428604"/>
            <a:ext cx="6402970" cy="923330"/>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s-E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TYPES OF ARCHES</a:t>
            </a:r>
          </a:p>
        </p:txBody>
      </p:sp>
      <p:sp>
        <p:nvSpPr>
          <p:cNvPr id="9" name="8 Rectángulo"/>
          <p:cNvSpPr/>
          <p:nvPr/>
        </p:nvSpPr>
        <p:spPr>
          <a:xfrm>
            <a:off x="500034" y="2357430"/>
            <a:ext cx="5214974" cy="830997"/>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457200" indent="-457200" fontAlgn="auto">
              <a:spcBef>
                <a:spcPts val="0"/>
              </a:spcBef>
              <a:spcAft>
                <a:spcPts val="0"/>
              </a:spcAft>
              <a:buClr>
                <a:srgbClr val="00B050"/>
              </a:buClr>
              <a:buFont typeface="+mj-lt"/>
              <a:buAutoNum type="arabicParenR"/>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ea typeface="Times New Roman" pitchFamily="18" charset="0"/>
                <a:cs typeface="Times New Roman" pitchFamily="18" charset="0"/>
              </a:rPr>
              <a:t>A roman arch: is a strong, rounded arch that forms a semi-circle. </a:t>
            </a:r>
            <a:endPar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endParaRPr>
          </a:p>
        </p:txBody>
      </p:sp>
      <p:sp>
        <p:nvSpPr>
          <p:cNvPr id="10" name="9 Rectángulo"/>
          <p:cNvSpPr/>
          <p:nvPr/>
        </p:nvSpPr>
        <p:spPr>
          <a:xfrm>
            <a:off x="428596" y="4357694"/>
            <a:ext cx="5786478" cy="1200329"/>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457200" indent="-457200" fontAlgn="auto">
              <a:spcBef>
                <a:spcPts val="0"/>
              </a:spcBef>
              <a:spcAft>
                <a:spcPts val="0"/>
              </a:spcAft>
              <a:buClr>
                <a:srgbClr val="00B050"/>
              </a:buClr>
              <a:buFont typeface="+mj-lt"/>
              <a:buAutoNum type="arabicParenR" startAt="2"/>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ea typeface="Times New Roman" pitchFamily="18" charset="0"/>
                <a:cs typeface="Times New Roman" pitchFamily="18" charset="0"/>
              </a:rPr>
              <a:t>The pointed or gothic arch: developed as a more sinuous and elegant successor to the Roman arch. </a:t>
            </a:r>
            <a:endPar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endParaRPr>
          </a:p>
        </p:txBody>
      </p:sp>
      <p:pic>
        <p:nvPicPr>
          <p:cNvPr id="12" name="Picture 5" descr="File:Rundbåge.png">
            <a:hlinkClick r:id="rId2"/>
          </p:cNvPr>
          <p:cNvPicPr>
            <a:picLocks noChangeAspect="1" noChangeArrowheads="1"/>
          </p:cNvPicPr>
          <p:nvPr/>
        </p:nvPicPr>
        <p:blipFill>
          <a:blip r:embed="rId3">
            <a:lum bright="-10000"/>
          </a:blip>
          <a:srcRect/>
          <a:stretch>
            <a:fillRect/>
          </a:stretch>
        </p:blipFill>
        <p:spPr bwMode="auto">
          <a:xfrm>
            <a:off x="6786578" y="1714488"/>
            <a:ext cx="1812811" cy="2151871"/>
          </a:xfrm>
          <a:prstGeom prst="rect">
            <a:avLst/>
          </a:prstGeom>
          <a:noFill/>
          <a:scene3d>
            <a:camera prst="perspectiveAbove"/>
            <a:lightRig rig="threePt" dir="t"/>
          </a:scene3d>
          <a:sp3d>
            <a:bevelT prst="angle"/>
          </a:sp3d>
        </p:spPr>
      </p:pic>
      <p:pic>
        <p:nvPicPr>
          <p:cNvPr id="15369" name="Picture 9" descr="http://upload.wikimedia.org/wikipedia/commons/thumb/e/e9/Spetsb%C3%A5ge.png/74px-Spetsb%C3%A5ge.png">
            <a:hlinkClick r:id="rId4"/>
          </p:cNvPr>
          <p:cNvPicPr>
            <a:picLocks noChangeAspect="1" noChangeArrowheads="1"/>
          </p:cNvPicPr>
          <p:nvPr/>
        </p:nvPicPr>
        <p:blipFill>
          <a:blip r:embed="rId5">
            <a:lum bright="-10000" contrast="-10000"/>
          </a:blip>
          <a:srcRect/>
          <a:stretch>
            <a:fillRect/>
          </a:stretch>
        </p:blipFill>
        <p:spPr bwMode="auto">
          <a:xfrm>
            <a:off x="6858016" y="4013054"/>
            <a:ext cx="1704982" cy="2512037"/>
          </a:xfrm>
          <a:prstGeom prst="rect">
            <a:avLst/>
          </a:prstGeom>
          <a:noFill/>
          <a:scene3d>
            <a:camera prst="perspectiveAbove"/>
            <a:lightRig rig="threePt" dir="t"/>
          </a:scene3d>
          <a:sp3d>
            <a:bevelT prst="angle"/>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Scale>
                                      <p:cBhvr>
                                        <p:cTn id="7" dur="2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9"/>
                                        </p:tgtEl>
                                        <p:attrNameLst>
                                          <p:attrName>ppt_x</p:attrName>
                                          <p:attrName>ppt_y</p:attrName>
                                        </p:attrNameLst>
                                      </p:cBhvr>
                                    </p:animMotion>
                                    <p:animEffect transition="in" filter="fade">
                                      <p:cBhvr>
                                        <p:cTn id="9" dur="2000"/>
                                        <p:tgtEl>
                                          <p:spTgt spid="9"/>
                                        </p:tgtEl>
                                      </p:cBhvr>
                                    </p:animEffect>
                                  </p:childTnLst>
                                </p:cTn>
                              </p:par>
                            </p:childTnLst>
                          </p:cTn>
                        </p:par>
                        <p:par>
                          <p:cTn id="10" fill="hold">
                            <p:stCondLst>
                              <p:cond delay="2000"/>
                            </p:stCondLst>
                            <p:childTnLst>
                              <p:par>
                                <p:cTn id="11" presetID="23" presetClass="entr" presetSubtype="16"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2000" fill="hold"/>
                                        <p:tgtEl>
                                          <p:spTgt spid="12"/>
                                        </p:tgtEl>
                                        <p:attrNameLst>
                                          <p:attrName>ppt_w</p:attrName>
                                        </p:attrNameLst>
                                      </p:cBhvr>
                                      <p:tavLst>
                                        <p:tav tm="0">
                                          <p:val>
                                            <p:fltVal val="0"/>
                                          </p:val>
                                        </p:tav>
                                        <p:tav tm="100000">
                                          <p:val>
                                            <p:strVal val="#ppt_w"/>
                                          </p:val>
                                        </p:tav>
                                      </p:tavLst>
                                    </p:anim>
                                    <p:anim calcmode="lin" valueType="num">
                                      <p:cBhvr>
                                        <p:cTn id="14" dur="20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52"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Scale>
                                      <p:cBhvr>
                                        <p:cTn id="19" dur="2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2000" decel="50000" fill="hold">
                                          <p:stCondLst>
                                            <p:cond delay="0"/>
                                          </p:stCondLst>
                                        </p:cTn>
                                        <p:tgtEl>
                                          <p:spTgt spid="10"/>
                                        </p:tgtEl>
                                        <p:attrNameLst>
                                          <p:attrName>ppt_x</p:attrName>
                                          <p:attrName>ppt_y</p:attrName>
                                        </p:attrNameLst>
                                      </p:cBhvr>
                                    </p:animMotion>
                                    <p:animEffect transition="in" filter="fade">
                                      <p:cBhvr>
                                        <p:cTn id="21" dur="2000"/>
                                        <p:tgtEl>
                                          <p:spTgt spid="10"/>
                                        </p:tgtEl>
                                      </p:cBhvr>
                                    </p:animEffect>
                                  </p:childTnLst>
                                </p:cTn>
                              </p:par>
                            </p:childTnLst>
                          </p:cTn>
                        </p:par>
                        <p:par>
                          <p:cTn id="22" fill="hold">
                            <p:stCondLst>
                              <p:cond delay="2000"/>
                            </p:stCondLst>
                            <p:childTnLst>
                              <p:par>
                                <p:cTn id="23" presetID="23" presetClass="entr" presetSubtype="16" fill="hold" nodeType="afterEffect">
                                  <p:stCondLst>
                                    <p:cond delay="0"/>
                                  </p:stCondLst>
                                  <p:childTnLst>
                                    <p:set>
                                      <p:cBhvr>
                                        <p:cTn id="24" dur="1" fill="hold">
                                          <p:stCondLst>
                                            <p:cond delay="0"/>
                                          </p:stCondLst>
                                        </p:cTn>
                                        <p:tgtEl>
                                          <p:spTgt spid="15369"/>
                                        </p:tgtEl>
                                        <p:attrNameLst>
                                          <p:attrName>style.visibility</p:attrName>
                                        </p:attrNameLst>
                                      </p:cBhvr>
                                      <p:to>
                                        <p:strVal val="visible"/>
                                      </p:to>
                                    </p:set>
                                    <p:anim calcmode="lin" valueType="num">
                                      <p:cBhvr>
                                        <p:cTn id="25" dur="2000" fill="hold"/>
                                        <p:tgtEl>
                                          <p:spTgt spid="15369"/>
                                        </p:tgtEl>
                                        <p:attrNameLst>
                                          <p:attrName>ppt_w</p:attrName>
                                        </p:attrNameLst>
                                      </p:cBhvr>
                                      <p:tavLst>
                                        <p:tav tm="0">
                                          <p:val>
                                            <p:fltVal val="0"/>
                                          </p:val>
                                        </p:tav>
                                        <p:tav tm="100000">
                                          <p:val>
                                            <p:strVal val="#ppt_w"/>
                                          </p:val>
                                        </p:tav>
                                      </p:tavLst>
                                    </p:anim>
                                    <p:anim calcmode="lin" valueType="num">
                                      <p:cBhvr>
                                        <p:cTn id="26" dur="2000" fill="hold"/>
                                        <p:tgtEl>
                                          <p:spTgt spid="1536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357158" y="4500570"/>
            <a:ext cx="5500726" cy="1200329"/>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457200" indent="-457200">
              <a:buClr>
                <a:srgbClr val="00B050"/>
              </a:buClr>
              <a:buFont typeface="+mj-lt"/>
              <a:buAutoNum type="arabicParenR" startAt="4"/>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ea typeface="Times New Roman" pitchFamily="18" charset="0"/>
                <a:cs typeface="Times New Roman" pitchFamily="18" charset="0"/>
              </a:rPr>
              <a:t>Tudor arches: feature a point at the crown, but the span is much wider than the Gothic style. </a:t>
            </a:r>
          </a:p>
        </p:txBody>
      </p:sp>
      <p:pic>
        <p:nvPicPr>
          <p:cNvPr id="20487" name="Picture 7" descr="File:Tudorbåge.png">
            <a:hlinkClick r:id="rId2"/>
          </p:cNvPr>
          <p:cNvPicPr>
            <a:picLocks noChangeAspect="1" noChangeArrowheads="1"/>
          </p:cNvPicPr>
          <p:nvPr/>
        </p:nvPicPr>
        <p:blipFill>
          <a:blip r:embed="rId3">
            <a:lum bright="-10000"/>
          </a:blip>
          <a:srcRect/>
          <a:stretch>
            <a:fillRect/>
          </a:stretch>
        </p:blipFill>
        <p:spPr bwMode="auto">
          <a:xfrm>
            <a:off x="6215074" y="3929067"/>
            <a:ext cx="2428892" cy="2167826"/>
          </a:xfrm>
          <a:prstGeom prst="rect">
            <a:avLst/>
          </a:prstGeom>
          <a:noFill/>
          <a:scene3d>
            <a:camera prst="perspectiveAbove"/>
            <a:lightRig rig="threePt" dir="t"/>
          </a:scene3d>
          <a:sp3d>
            <a:bevelT prst="angle"/>
          </a:sp3d>
        </p:spPr>
      </p:pic>
      <p:sp>
        <p:nvSpPr>
          <p:cNvPr id="13" name="12 Rectángulo"/>
          <p:cNvSpPr/>
          <p:nvPr/>
        </p:nvSpPr>
        <p:spPr>
          <a:xfrm>
            <a:off x="357158" y="1928802"/>
            <a:ext cx="5964165" cy="1200329"/>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457200" indent="-457200">
              <a:buClr>
                <a:srgbClr val="00B050"/>
              </a:buClr>
              <a:buFont typeface="+mj-lt"/>
              <a:buAutoNum type="arabicParenR" startAt="3"/>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ea typeface="Times New Roman" pitchFamily="18" charset="0"/>
                <a:cs typeface="Times New Roman" pitchFamily="18" charset="0"/>
              </a:rPr>
              <a:t>A </a:t>
            </a:r>
            <a:r>
              <a:rPr lang="en-US"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ea typeface="Times New Roman" pitchFamily="18" charset="0"/>
                <a:cs typeface="Times New Roman" pitchFamily="18" charset="0"/>
              </a:rPr>
              <a:t>syrian</a:t>
            </a: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ea typeface="Times New Roman" pitchFamily="18" charset="0"/>
                <a:cs typeface="Times New Roman" pitchFamily="18" charset="0"/>
              </a:rPr>
              <a:t>, or segmental arch:  forms a partial curve, or eyebrow, over a door or window. </a:t>
            </a:r>
            <a:endPar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itchFamily="34" charset="0"/>
              <a:cs typeface="+mn-cs"/>
            </a:endParaRPr>
          </a:p>
        </p:txBody>
      </p:sp>
      <p:pic>
        <p:nvPicPr>
          <p:cNvPr id="14" name="Picture 7" descr="File:Segmentbåge.png">
            <a:hlinkClick r:id="rId4"/>
          </p:cNvPr>
          <p:cNvPicPr>
            <a:picLocks noChangeAspect="1" noChangeArrowheads="1"/>
          </p:cNvPicPr>
          <p:nvPr/>
        </p:nvPicPr>
        <p:blipFill>
          <a:blip r:embed="rId5">
            <a:lum bright="-10000"/>
          </a:blip>
          <a:srcRect/>
          <a:stretch>
            <a:fillRect/>
          </a:stretch>
        </p:blipFill>
        <p:spPr bwMode="auto">
          <a:xfrm>
            <a:off x="6286512" y="1285860"/>
            <a:ext cx="2277947" cy="2474257"/>
          </a:xfrm>
          <a:prstGeom prst="rect">
            <a:avLst/>
          </a:prstGeom>
          <a:noFill/>
          <a:scene3d>
            <a:camera prst="perspectiveAbove"/>
            <a:lightRig rig="threePt" dir="t"/>
          </a:scene3d>
          <a:sp3d>
            <a:bevelT prst="angle"/>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Scale>
                                      <p:cBhvr>
                                        <p:cTn id="7" dur="2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13"/>
                                        </p:tgtEl>
                                        <p:attrNameLst>
                                          <p:attrName>ppt_x</p:attrName>
                                          <p:attrName>ppt_y</p:attrName>
                                        </p:attrNameLst>
                                      </p:cBhvr>
                                    </p:animMotion>
                                    <p:animEffect transition="in" filter="fade">
                                      <p:cBhvr>
                                        <p:cTn id="9" dur="2000"/>
                                        <p:tgtEl>
                                          <p:spTgt spid="13"/>
                                        </p:tgtEl>
                                      </p:cBhvr>
                                    </p:animEffect>
                                  </p:childTnLst>
                                </p:cTn>
                              </p:par>
                            </p:childTnLst>
                          </p:cTn>
                        </p:par>
                        <p:par>
                          <p:cTn id="10" fill="hold">
                            <p:stCondLst>
                              <p:cond delay="2000"/>
                            </p:stCondLst>
                            <p:childTnLst>
                              <p:par>
                                <p:cTn id="11" presetID="23" presetClass="entr" presetSubtype="16"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2000" fill="hold"/>
                                        <p:tgtEl>
                                          <p:spTgt spid="14"/>
                                        </p:tgtEl>
                                        <p:attrNameLst>
                                          <p:attrName>ppt_w</p:attrName>
                                        </p:attrNameLst>
                                      </p:cBhvr>
                                      <p:tavLst>
                                        <p:tav tm="0">
                                          <p:val>
                                            <p:fltVal val="0"/>
                                          </p:val>
                                        </p:tav>
                                        <p:tav tm="100000">
                                          <p:val>
                                            <p:strVal val="#ppt_w"/>
                                          </p:val>
                                        </p:tav>
                                      </p:tavLst>
                                    </p:anim>
                                    <p:anim calcmode="lin" valueType="num">
                                      <p:cBhvr>
                                        <p:cTn id="14" dur="2000" fill="hold"/>
                                        <p:tgtEl>
                                          <p:spTgt spid="14"/>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52"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Scale>
                                      <p:cBhvr>
                                        <p:cTn id="19" dur="2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2000" decel="50000" fill="hold">
                                          <p:stCondLst>
                                            <p:cond delay="0"/>
                                          </p:stCondLst>
                                        </p:cTn>
                                        <p:tgtEl>
                                          <p:spTgt spid="5"/>
                                        </p:tgtEl>
                                        <p:attrNameLst>
                                          <p:attrName>ppt_x</p:attrName>
                                          <p:attrName>ppt_y</p:attrName>
                                        </p:attrNameLst>
                                      </p:cBhvr>
                                    </p:animMotion>
                                    <p:animEffect transition="in" filter="fade">
                                      <p:cBhvr>
                                        <p:cTn id="21" dur="2000"/>
                                        <p:tgtEl>
                                          <p:spTgt spid="5"/>
                                        </p:tgtEl>
                                      </p:cBhvr>
                                    </p:animEffect>
                                  </p:childTnLst>
                                </p:cTn>
                              </p:par>
                            </p:childTnLst>
                          </p:cTn>
                        </p:par>
                        <p:par>
                          <p:cTn id="22" fill="hold">
                            <p:stCondLst>
                              <p:cond delay="2000"/>
                            </p:stCondLst>
                            <p:childTnLst>
                              <p:par>
                                <p:cTn id="23" presetID="23" presetClass="entr" presetSubtype="16" fill="hold" nodeType="afterEffect">
                                  <p:stCondLst>
                                    <p:cond delay="0"/>
                                  </p:stCondLst>
                                  <p:childTnLst>
                                    <p:set>
                                      <p:cBhvr>
                                        <p:cTn id="24" dur="1" fill="hold">
                                          <p:stCondLst>
                                            <p:cond delay="0"/>
                                          </p:stCondLst>
                                        </p:cTn>
                                        <p:tgtEl>
                                          <p:spTgt spid="20487"/>
                                        </p:tgtEl>
                                        <p:attrNameLst>
                                          <p:attrName>style.visibility</p:attrName>
                                        </p:attrNameLst>
                                      </p:cBhvr>
                                      <p:to>
                                        <p:strVal val="visible"/>
                                      </p:to>
                                    </p:set>
                                    <p:anim calcmode="lin" valueType="num">
                                      <p:cBhvr>
                                        <p:cTn id="25" dur="2000" fill="hold"/>
                                        <p:tgtEl>
                                          <p:spTgt spid="20487"/>
                                        </p:tgtEl>
                                        <p:attrNameLst>
                                          <p:attrName>ppt_w</p:attrName>
                                        </p:attrNameLst>
                                      </p:cBhvr>
                                      <p:tavLst>
                                        <p:tav tm="0">
                                          <p:val>
                                            <p:fltVal val="0"/>
                                          </p:val>
                                        </p:tav>
                                        <p:tav tm="100000">
                                          <p:val>
                                            <p:strVal val="#ppt_w"/>
                                          </p:val>
                                        </p:tav>
                                      </p:tavLst>
                                    </p:anim>
                                    <p:anim calcmode="lin" valueType="num">
                                      <p:cBhvr>
                                        <p:cTn id="26" dur="2000" fill="hold"/>
                                        <p:tgtEl>
                                          <p:spTgt spid="2048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85720" y="4143380"/>
            <a:ext cx="5500726" cy="1569660"/>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457200" indent="-457200" fontAlgn="auto">
              <a:spcBef>
                <a:spcPts val="0"/>
              </a:spcBef>
              <a:spcAft>
                <a:spcPts val="0"/>
              </a:spcAft>
              <a:buClr>
                <a:srgbClr val="00B050"/>
              </a:buClr>
              <a:buFont typeface="+mj-lt"/>
              <a:buAutoNum type="arabicParenR" startAt="6"/>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ea typeface="Times New Roman" pitchFamily="18" charset="0"/>
                <a:cs typeface="Times New Roman" pitchFamily="18" charset="0"/>
              </a:rPr>
              <a:t>A horseshoe arch, extends beyond a semi-circle. The top of the arch is rounded and then curves in slightly before descending.</a:t>
            </a:r>
            <a:endPar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endParaRPr>
          </a:p>
        </p:txBody>
      </p:sp>
      <p:pic>
        <p:nvPicPr>
          <p:cNvPr id="4" name="Picture 5" descr="http://upload.wikimedia.org/wikipedia/commons/thumb/1/1d/H%C3%A4stskob%C3%A5ge.png/200px-H%C3%A4stskob%C3%A5ge.png">
            <a:hlinkClick r:id="rId2"/>
          </p:cNvPr>
          <p:cNvPicPr>
            <a:picLocks noChangeAspect="1" noChangeArrowheads="1"/>
          </p:cNvPicPr>
          <p:nvPr/>
        </p:nvPicPr>
        <p:blipFill>
          <a:blip r:embed="rId3">
            <a:lum bright="-10000"/>
          </a:blip>
          <a:srcRect/>
          <a:stretch>
            <a:fillRect/>
          </a:stretch>
        </p:blipFill>
        <p:spPr bwMode="auto">
          <a:xfrm>
            <a:off x="6000760" y="3929066"/>
            <a:ext cx="2571768" cy="2286016"/>
          </a:xfrm>
          <a:prstGeom prst="rect">
            <a:avLst/>
          </a:prstGeom>
          <a:noFill/>
          <a:scene3d>
            <a:camera prst="perspectiveAbove"/>
            <a:lightRig rig="threePt" dir="t"/>
          </a:scene3d>
          <a:sp3d>
            <a:bevelT prst="angle"/>
          </a:sp3d>
        </p:spPr>
      </p:pic>
      <p:sp>
        <p:nvSpPr>
          <p:cNvPr id="5" name="4 Rectángulo"/>
          <p:cNvSpPr/>
          <p:nvPr/>
        </p:nvSpPr>
        <p:spPr>
          <a:xfrm>
            <a:off x="285720" y="1571612"/>
            <a:ext cx="4857752" cy="1569660"/>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457200" indent="-457200" fontAlgn="auto">
              <a:spcBef>
                <a:spcPts val="0"/>
              </a:spcBef>
              <a:spcAft>
                <a:spcPts val="0"/>
              </a:spcAft>
              <a:buClr>
                <a:srgbClr val="00B050"/>
              </a:buClr>
              <a:buFont typeface="+mj-lt"/>
              <a:buAutoNum type="arabicParenR" startAt="5"/>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itchFamily="34" charset="0"/>
                <a:ea typeface="Times New Roman" pitchFamily="18" charset="0"/>
                <a:cs typeface="Times New Roman" pitchFamily="18" charset="0"/>
              </a:rPr>
              <a:t>A flat arch: extends straight across an opening with no curvature, creating a horizontal emphasis. </a:t>
            </a:r>
            <a:endParaRPr lang="es-VE"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endParaRPr>
          </a:p>
        </p:txBody>
      </p:sp>
      <p:pic>
        <p:nvPicPr>
          <p:cNvPr id="6" name="Picture 3" descr="E:\EMELY\Mis documentos\Mis imágenes\Flat arch.png"/>
          <p:cNvPicPr>
            <a:picLocks noChangeAspect="1" noChangeArrowheads="1"/>
          </p:cNvPicPr>
          <p:nvPr/>
        </p:nvPicPr>
        <p:blipFill>
          <a:blip r:embed="rId4">
            <a:lum bright="-10000"/>
          </a:blip>
          <a:srcRect/>
          <a:stretch>
            <a:fillRect/>
          </a:stretch>
        </p:blipFill>
        <p:spPr bwMode="auto">
          <a:xfrm>
            <a:off x="6000760" y="1142984"/>
            <a:ext cx="2521831" cy="1795050"/>
          </a:xfrm>
          <a:prstGeom prst="rect">
            <a:avLst/>
          </a:prstGeom>
          <a:noFill/>
          <a:scene3d>
            <a:camera prst="perspectiveAbove"/>
            <a:lightRig rig="threePt" dir="t"/>
          </a:scene3d>
          <a:sp3d>
            <a:bevelT prst="angle"/>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Scale>
                                      <p:cBhvr>
                                        <p:cTn id="7" dur="2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5"/>
                                        </p:tgtEl>
                                        <p:attrNameLst>
                                          <p:attrName>ppt_x</p:attrName>
                                          <p:attrName>ppt_y</p:attrName>
                                        </p:attrNameLst>
                                      </p:cBhvr>
                                    </p:animMotion>
                                    <p:animEffect transition="in" filter="fade">
                                      <p:cBhvr>
                                        <p:cTn id="9" dur="2000"/>
                                        <p:tgtEl>
                                          <p:spTgt spid="5"/>
                                        </p:tgtEl>
                                      </p:cBhvr>
                                    </p:animEffect>
                                  </p:childTnLst>
                                </p:cTn>
                              </p:par>
                            </p:childTnLst>
                          </p:cTn>
                        </p:par>
                        <p:par>
                          <p:cTn id="10" fill="hold">
                            <p:stCondLst>
                              <p:cond delay="2000"/>
                            </p:stCondLst>
                            <p:childTnLst>
                              <p:par>
                                <p:cTn id="11" presetID="23" presetClass="entr" presetSubtype="1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2000" fill="hold"/>
                                        <p:tgtEl>
                                          <p:spTgt spid="6"/>
                                        </p:tgtEl>
                                        <p:attrNameLst>
                                          <p:attrName>ppt_w</p:attrName>
                                        </p:attrNameLst>
                                      </p:cBhvr>
                                      <p:tavLst>
                                        <p:tav tm="0">
                                          <p:val>
                                            <p:fltVal val="0"/>
                                          </p:val>
                                        </p:tav>
                                        <p:tav tm="100000">
                                          <p:val>
                                            <p:strVal val="#ppt_w"/>
                                          </p:val>
                                        </p:tav>
                                      </p:tavLst>
                                    </p:anim>
                                    <p:anim calcmode="lin" valueType="num">
                                      <p:cBhvr>
                                        <p:cTn id="14" dur="20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52"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Scale>
                                      <p:cBhvr>
                                        <p:cTn id="19" dur="2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2000" decel="50000" fill="hold">
                                          <p:stCondLst>
                                            <p:cond delay="0"/>
                                          </p:stCondLst>
                                        </p:cTn>
                                        <p:tgtEl>
                                          <p:spTgt spid="3"/>
                                        </p:tgtEl>
                                        <p:attrNameLst>
                                          <p:attrName>ppt_x</p:attrName>
                                          <p:attrName>ppt_y</p:attrName>
                                        </p:attrNameLst>
                                      </p:cBhvr>
                                    </p:animMotion>
                                    <p:animEffect transition="in" filter="fade">
                                      <p:cBhvr>
                                        <p:cTn id="21" dur="2000"/>
                                        <p:tgtEl>
                                          <p:spTgt spid="3"/>
                                        </p:tgtEl>
                                      </p:cBhvr>
                                    </p:animEffect>
                                  </p:childTnLst>
                                </p:cTn>
                              </p:par>
                            </p:childTnLst>
                          </p:cTn>
                        </p:par>
                        <p:par>
                          <p:cTn id="22" fill="hold">
                            <p:stCondLst>
                              <p:cond delay="2000"/>
                            </p:stCondLst>
                            <p:childTnLst>
                              <p:par>
                                <p:cTn id="23" presetID="23" presetClass="entr" presetSubtype="16"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2000" fill="hold"/>
                                        <p:tgtEl>
                                          <p:spTgt spid="4"/>
                                        </p:tgtEl>
                                        <p:attrNameLst>
                                          <p:attrName>ppt_w</p:attrName>
                                        </p:attrNameLst>
                                      </p:cBhvr>
                                      <p:tavLst>
                                        <p:tav tm="0">
                                          <p:val>
                                            <p:fltVal val="0"/>
                                          </p:val>
                                        </p:tav>
                                        <p:tav tm="100000">
                                          <p:val>
                                            <p:strVal val="#ppt_w"/>
                                          </p:val>
                                        </p:tav>
                                      </p:tavLst>
                                    </p:anim>
                                    <p:anim calcmode="lin" valueType="num">
                                      <p:cBhvr>
                                        <p:cTn id="26" dur="20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85918" y="500042"/>
            <a:ext cx="6000776" cy="923330"/>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s-E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OTHER TYPES</a:t>
            </a:r>
            <a:endParaRPr lang="es-VE"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endParaRPr>
          </a:p>
        </p:txBody>
      </p:sp>
      <p:sp>
        <p:nvSpPr>
          <p:cNvPr id="5" name="4 Rectángulo"/>
          <p:cNvSpPr/>
          <p:nvPr/>
        </p:nvSpPr>
        <p:spPr>
          <a:xfrm>
            <a:off x="500034" y="2214554"/>
            <a:ext cx="5857916" cy="830997"/>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457200" indent="-457200" fontAlgn="auto">
              <a:spcBef>
                <a:spcPts val="0"/>
              </a:spcBef>
              <a:spcAft>
                <a:spcPts val="0"/>
              </a:spcAft>
              <a:buClr>
                <a:srgbClr val="00B050"/>
              </a:buClr>
              <a:buFont typeface="+mj-lt"/>
              <a:buAutoNum type="arabicParenR"/>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A blind arch: is an arch </a:t>
            </a:r>
            <a:r>
              <a:rPr lang="en-US" sz="2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infilled</a:t>
            </a: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 with solid construction.</a:t>
            </a:r>
          </a:p>
        </p:txBody>
      </p:sp>
      <p:pic>
        <p:nvPicPr>
          <p:cNvPr id="23554" name="Picture 2" descr="http://www.buffaloah.com/a/DCTNRY/b/blind_stmich.JPG"/>
          <p:cNvPicPr>
            <a:picLocks noChangeAspect="1" noChangeArrowheads="1"/>
          </p:cNvPicPr>
          <p:nvPr/>
        </p:nvPicPr>
        <p:blipFill>
          <a:blip r:embed="rId2"/>
          <a:srcRect/>
          <a:stretch>
            <a:fillRect/>
          </a:stretch>
        </p:blipFill>
        <p:spPr bwMode="auto">
          <a:xfrm>
            <a:off x="6858016" y="1500174"/>
            <a:ext cx="1643042" cy="2281248"/>
          </a:xfrm>
          <a:prstGeom prst="rect">
            <a:avLst/>
          </a:prstGeom>
          <a:noFill/>
          <a:effectLst>
            <a:softEdge rad="12700"/>
          </a:effectLst>
          <a:scene3d>
            <a:camera prst="obliqueTopRight"/>
            <a:lightRig rig="threePt" dir="t"/>
          </a:scene3d>
          <a:sp3d>
            <a:bevelT prst="convex"/>
          </a:sp3d>
        </p:spPr>
      </p:pic>
      <p:sp>
        <p:nvSpPr>
          <p:cNvPr id="8" name="7 Rectángulo"/>
          <p:cNvSpPr/>
          <p:nvPr/>
        </p:nvSpPr>
        <p:spPr>
          <a:xfrm>
            <a:off x="285720" y="4214818"/>
            <a:ext cx="5299140" cy="830997"/>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457200" indent="-457200" algn="ctr" fontAlgn="auto">
              <a:spcBef>
                <a:spcPts val="0"/>
              </a:spcBef>
              <a:spcAft>
                <a:spcPts val="0"/>
              </a:spcAft>
              <a:buClr>
                <a:srgbClr val="00B050"/>
              </a:buClr>
              <a:buFont typeface="+mj-lt"/>
              <a:buAutoNum type="arabicParenR" startAt="2"/>
              <a:defRPr/>
            </a:pPr>
            <a:r>
              <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A dome: is an arch rotated 360 degrees about its vertical axis.</a:t>
            </a:r>
            <a:endParaRPr lang="es-E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endParaRPr>
          </a:p>
        </p:txBody>
      </p:sp>
      <p:pic>
        <p:nvPicPr>
          <p:cNvPr id="23556" name="Picture 4" descr="http://upload.wikimedia.org/wikipedia/commons/thumb/2/2d/StPetersDomePD.jpg/250px-StPetersDomePD.jpg">
            <a:hlinkClick r:id="rId3"/>
          </p:cNvPr>
          <p:cNvPicPr>
            <a:picLocks noChangeAspect="1" noChangeArrowheads="1"/>
          </p:cNvPicPr>
          <p:nvPr/>
        </p:nvPicPr>
        <p:blipFill>
          <a:blip r:embed="rId4"/>
          <a:srcRect/>
          <a:stretch>
            <a:fillRect/>
          </a:stretch>
        </p:blipFill>
        <p:spPr bwMode="auto">
          <a:xfrm>
            <a:off x="6715140" y="3929066"/>
            <a:ext cx="2024060" cy="2466967"/>
          </a:xfrm>
          <a:prstGeom prst="rect">
            <a:avLst/>
          </a:prstGeom>
          <a:noFill/>
          <a:scene3d>
            <a:camera prst="obliqueTopRight"/>
            <a:lightRig rig="threePt" dir="t"/>
          </a:scene3d>
          <a:sp3d>
            <a:bevelT prst="convex"/>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0" fill="hold" nodeType="afterEffect">
                                  <p:stCondLst>
                                    <p:cond delay="0"/>
                                  </p:stCondLst>
                                  <p:childTnLst>
                                    <p:set>
                                      <p:cBhvr>
                                        <p:cTn id="12" dur="1" fill="hold">
                                          <p:stCondLst>
                                            <p:cond delay="0"/>
                                          </p:stCondLst>
                                        </p:cTn>
                                        <p:tgtEl>
                                          <p:spTgt spid="23554"/>
                                        </p:tgtEl>
                                        <p:attrNameLst>
                                          <p:attrName>style.visibility</p:attrName>
                                        </p:attrNameLst>
                                      </p:cBhvr>
                                      <p:to>
                                        <p:strVal val="visible"/>
                                      </p:to>
                                    </p:set>
                                    <p:anim calcmode="lin" valueType="num">
                                      <p:cBhvr>
                                        <p:cTn id="13" dur="2000" fill="hold"/>
                                        <p:tgtEl>
                                          <p:spTgt spid="23554"/>
                                        </p:tgtEl>
                                        <p:attrNameLst>
                                          <p:attrName>ppt_w</p:attrName>
                                        </p:attrNameLst>
                                      </p:cBhvr>
                                      <p:tavLst>
                                        <p:tav tm="0">
                                          <p:val>
                                            <p:fltVal val="0"/>
                                          </p:val>
                                        </p:tav>
                                        <p:tav tm="100000">
                                          <p:val>
                                            <p:strVal val="#ppt_w"/>
                                          </p:val>
                                        </p:tav>
                                      </p:tavLst>
                                    </p:anim>
                                    <p:anim calcmode="lin" valueType="num">
                                      <p:cBhvr>
                                        <p:cTn id="14" dur="2000" fill="hold"/>
                                        <p:tgtEl>
                                          <p:spTgt spid="23554"/>
                                        </p:tgtEl>
                                        <p:attrNameLst>
                                          <p:attrName>ppt_h</p:attrName>
                                        </p:attrNameLst>
                                      </p:cBhvr>
                                      <p:tavLst>
                                        <p:tav tm="0">
                                          <p:val>
                                            <p:fltVal val="0"/>
                                          </p:val>
                                        </p:tav>
                                        <p:tav tm="100000">
                                          <p:val>
                                            <p:strVal val="#ppt_h"/>
                                          </p:val>
                                        </p:tav>
                                      </p:tavLst>
                                    </p:anim>
                                    <p:animEffect transition="in" filter="fade">
                                      <p:cBhvr>
                                        <p:cTn id="15" dur="2000"/>
                                        <p:tgtEl>
                                          <p:spTgt spid="23554"/>
                                        </p:tgtEl>
                                      </p:cBhvr>
                                    </p:animEffect>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53" presetClass="entr" presetSubtype="0" fill="hold" nodeType="afterEffect">
                                  <p:stCondLst>
                                    <p:cond delay="0"/>
                                  </p:stCondLst>
                                  <p:childTnLst>
                                    <p:set>
                                      <p:cBhvr>
                                        <p:cTn id="25" dur="1" fill="hold">
                                          <p:stCondLst>
                                            <p:cond delay="0"/>
                                          </p:stCondLst>
                                        </p:cTn>
                                        <p:tgtEl>
                                          <p:spTgt spid="23556"/>
                                        </p:tgtEl>
                                        <p:attrNameLst>
                                          <p:attrName>style.visibility</p:attrName>
                                        </p:attrNameLst>
                                      </p:cBhvr>
                                      <p:to>
                                        <p:strVal val="visible"/>
                                      </p:to>
                                    </p:set>
                                    <p:anim calcmode="lin" valueType="num">
                                      <p:cBhvr>
                                        <p:cTn id="26" dur="2000" fill="hold"/>
                                        <p:tgtEl>
                                          <p:spTgt spid="23556"/>
                                        </p:tgtEl>
                                        <p:attrNameLst>
                                          <p:attrName>ppt_w</p:attrName>
                                        </p:attrNameLst>
                                      </p:cBhvr>
                                      <p:tavLst>
                                        <p:tav tm="0">
                                          <p:val>
                                            <p:fltVal val="0"/>
                                          </p:val>
                                        </p:tav>
                                        <p:tav tm="100000">
                                          <p:val>
                                            <p:strVal val="#ppt_w"/>
                                          </p:val>
                                        </p:tav>
                                      </p:tavLst>
                                    </p:anim>
                                    <p:anim calcmode="lin" valueType="num">
                                      <p:cBhvr>
                                        <p:cTn id="27" dur="2000" fill="hold"/>
                                        <p:tgtEl>
                                          <p:spTgt spid="23556"/>
                                        </p:tgtEl>
                                        <p:attrNameLst>
                                          <p:attrName>ppt_h</p:attrName>
                                        </p:attrNameLst>
                                      </p:cBhvr>
                                      <p:tavLst>
                                        <p:tav tm="0">
                                          <p:val>
                                            <p:fltVal val="0"/>
                                          </p:val>
                                        </p:tav>
                                        <p:tav tm="100000">
                                          <p:val>
                                            <p:strVal val="#ppt_h"/>
                                          </p:val>
                                        </p:tav>
                                      </p:tavLst>
                                    </p:anim>
                                    <p:animEffect transition="in" filter="fade">
                                      <p:cBhvr>
                                        <p:cTn id="28" dur="2000"/>
                                        <p:tgtEl>
                                          <p:spTgt spid="235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Técnico">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455</TotalTime>
  <Words>2</Words>
  <Application>Microsoft Office PowerPoint</Application>
  <PresentationFormat>Presentación en pantalla (4:3)</PresentationFormat>
  <Paragraphs>2</Paragraphs>
  <Slides>19</Slides>
  <Notes>2</Notes>
  <HiddenSlides>0</HiddenSlides>
  <MMClips>0</MMClips>
  <ScaleCrop>false</ScaleCrop>
  <HeadingPairs>
    <vt:vector size="6" baseType="variant">
      <vt:variant>
        <vt:lpstr>Fuentes usadas</vt:lpstr>
      </vt:variant>
      <vt:variant>
        <vt:i4>4</vt:i4>
      </vt:variant>
      <vt:variant>
        <vt:lpstr>Plantilla de diseño</vt:lpstr>
      </vt:variant>
      <vt:variant>
        <vt:i4>2</vt:i4>
      </vt:variant>
      <vt:variant>
        <vt:lpstr>Títulos de diapositiva</vt:lpstr>
      </vt:variant>
      <vt:variant>
        <vt:i4>19</vt:i4>
      </vt:variant>
    </vt:vector>
  </HeadingPairs>
  <TitlesOfParts>
    <vt:vector size="25" baseType="lpstr">
      <vt:lpstr>Arial</vt:lpstr>
      <vt:lpstr>Calibri</vt:lpstr>
      <vt:lpstr>Constantia</vt:lpstr>
      <vt:lpstr>Wingdings 2</vt:lpstr>
      <vt:lpstr>Flujo</vt:lpstr>
      <vt:lpstr>Flujo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Flia. Ferreira</cp:lastModifiedBy>
  <cp:revision>46</cp:revision>
  <dcterms:created xsi:type="dcterms:W3CDTF">2011-03-15T19:25:55Z</dcterms:created>
  <dcterms:modified xsi:type="dcterms:W3CDTF">2011-03-17T02:18:23Z</dcterms:modified>
</cp:coreProperties>
</file>